
<file path=[Content_Types].xml><?xml version="1.0" encoding="utf-8"?>
<Types xmlns="http://schemas.openxmlformats.org/package/2006/content-types">
  <Default Extension="wmf" ContentType="image/x-wmf"/>
  <Default Extension="png" ContentType="image/png"/>
  <Default Extension="xml" ContentType="application/xml"/>
  <Default Extension="jpeg" ContentType="image/jpeg"/>
  <Default Extension="rels" ContentType="application/vnd.openxmlformats-package.relationships+xml"/>
  <Default Extension="bin" ContentType="application/vnd.openxmlformats-officedocument.oleObject"/>
  <Override PartName="/ppt/slides/slide33.xml" ContentType="application/vnd.openxmlformats-officedocument.presentationml.slide+xml"/>
  <Override PartName="/ppt/slides/slide3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25.xml" ContentType="application/vnd.openxmlformats-officedocument.presentationml.slide+xml"/>
  <Override PartName="/ppt/slides/slide23.xml" ContentType="application/vnd.openxmlformats-officedocument.presentationml.slide+xml"/>
  <Override PartName="/ppt/slides/slide21.xml" ContentType="application/vnd.openxmlformats-officedocument.presentationml.slide+xml"/>
  <Override PartName="/ppt/slides/slide17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32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2.xml" ContentType="application/vnd.openxmlformats-officedocument.presentationml.slide+xml"/>
  <Override PartName="/ppt/slides/slide2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5.xml" ContentType="application/vnd.openxmlformats-officedocument.presentationml.slideLayout+xml"/>
  <Override PartName="/ppt/slides/slide29.xml" ContentType="application/vnd.openxmlformats-officedocument.presentationml.slide+xml"/>
  <Override PartName="/ppt/slides/slide20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14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28.xml" ContentType="application/vnd.openxmlformats-officedocument.presentationml.slid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theme/theme2.xml" ContentType="application/vnd.openxmlformats-officedocument.theme+xml"/>
  <Override PartName="/ppt/slides/slide5.xml" ContentType="application/vnd.openxmlformats-officedocument.presentationml.slid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embedTrueTypeFonts="1" saveSubsetFonts="1" strictFirstAndLastChars="0">
  <p:sldMasterIdLst>
    <p:sldMasterId id="2147483648" r:id="rId1"/>
  </p:sldMasterIdLst>
  <p:notesMasterIdLst>
    <p:notesMasterId r:id="rId37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</p:sldIdLst>
  <p:sldSz cx="12192000" cy="6858000"/>
  <p:notesSz cx="6858000" cy="12192000"/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DFFEF935-469F-F8F4-AB9D-8CE3E2B8410A}">
  <a:tblStyle styleId="{DFFEF935-469F-F8F4-AB9D-8CE3E2B8410A}" styleName="Table_0">
    <a:wholeTbl>
      <a:tcTxStyle>
        <a:srgbClr val="000000"/>
      </a:tcTxStyle>
      <a:tcStyle>
        <a:tcBdr>
          <a:left>
            <a:ln w="9525">
              <a:solidFill>
                <a:srgbClr val="9E9E9E"/>
              </a:solidFill>
            </a:ln>
          </a:left>
          <a:right>
            <a:ln w="9525">
              <a:solidFill>
                <a:srgbClr val="9E9E9E"/>
              </a:solidFill>
            </a:ln>
          </a:right>
          <a:top>
            <a:ln w="9525">
              <a:solidFill>
                <a:srgbClr val="9E9E9E"/>
              </a:solidFill>
            </a:ln>
          </a:top>
          <a:bottom>
            <a:ln w="9525">
              <a:solidFill>
                <a:srgbClr val="9E9E9E"/>
              </a:solidFill>
            </a:ln>
          </a:bottom>
          <a:insideH>
            <a:ln w="9525">
              <a:solidFill>
                <a:srgbClr val="9E9E9E"/>
              </a:solidFill>
            </a:ln>
          </a:insideH>
          <a:insideV>
            <a:ln w="9525">
              <a:solidFill>
                <a:srgbClr val="9E9E9E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notesMaster" Target="notesMasters/notesMaster1.xml"/><Relationship Id="rId38" Type="http://schemas.openxmlformats.org/officeDocument/2006/relationships/presProps" Target="presProps.xml" /><Relationship Id="rId39" Type="http://schemas.openxmlformats.org/officeDocument/2006/relationships/tableStyles" Target="tableStyles.xml" /><Relationship Id="rId40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Pr shadeToTitle="0">
        <a:solidFill>
          <a:schemeClr val="lt1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3;n" hidden="0"/>
          <p:cNvSpPr>
            <a:spLocks noAdjustHandles="0" noChangeArrowheads="0"/>
          </p:cNvSpPr>
          <p:nvPr isPhoto="0" userDrawn="0">
            <p:ph type="hdr" idx="2" hasCustomPrompt="0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4;n" hidden="0"/>
          <p:cNvSpPr>
            <a:spLocks noAdjustHandles="0" noChangeArrowheads="0"/>
          </p:cNvSpPr>
          <p:nvPr isPhoto="0" userDrawn="0">
            <p:ph type="dt" idx="10" hasCustomPrompt="0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5;n" hidden="0"/>
          <p:cNvSpPr/>
          <p:nvPr isPhoto="0" userDrawn="0">
            <p:ph type="sldImg" idx="3" hasCustomPrompt="0"/>
          </p:nvPr>
        </p:nvSpPr>
        <p:spPr bwMode="auto"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fill="norm" stroke="1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" name="Google Shape;6;n" hidden="0"/>
          <p:cNvSpPr>
            <a:spLocks noAdjustHandles="0" noChangeArrowheads="0"/>
          </p:cNvSpPr>
          <p:nvPr isPhoto="0" userDrawn="0">
            <p:ph type="body" idx="1" hasCustomPrompt="0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7;n" hidden="0"/>
          <p:cNvSpPr>
            <a:spLocks noAdjustHandles="0" noChangeArrowheads="0"/>
          </p:cNvSpPr>
          <p:nvPr isPhoto="0" userDrawn="0">
            <p:ph type="ftr" idx="11" hasCustomPrompt="0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9" name="Google Shape;8;n" hidden="0"/>
          <p:cNvSpPr>
            <a:spLocks noAdjustHandles="0" noChangeArrowheads="0"/>
          </p:cNvSpPr>
          <p:nvPr isPhoto="0" userDrawn="0">
            <p:ph type="sldNum" idx="12" hasCustomPrompt="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</p:spTree>
  </p:cSld>
  <p:clrMap accent1="accent1" accent2="accent2" accent3="accent3" accent4="accent4" accent5="accent5" accent6="accent6" bg1="lt1" bg2="dk2" folHlink="folHlink" hlink="hlink" tx1="dk1" tx2="lt2"/>
  <p:notes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78;p6:notes" hidden="0"/>
          <p:cNvSpPr/>
          <p:nvPr isPhoto="0" userDrawn="0">
            <p:ph type="sldImg" idx="2" hasCustomPrompt="0"/>
          </p:nvPr>
        </p:nvSpPr>
        <p:spPr bwMode="auto"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fill="norm" stroke="1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" name="Google Shape;179;p6:notes" hidden="0"/>
          <p:cNvSpPr>
            <a:spLocks noAdjustHandles="0" noChangeArrowheads="0"/>
          </p:cNvSpPr>
          <p:nvPr isPhoto="0" userDrawn="0">
            <p:ph type="body" idx="1" hasCustomPrompt="0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/>
              <a:t>low-resolution plots of small regions do not capture the complex non-convexity of loss surfaces. </a:t>
            </a:r>
            <a:endParaRPr/>
          </a:p>
        </p:txBody>
      </p:sp>
      <p:sp>
        <p:nvSpPr>
          <p:cNvPr id="6" name="Google Shape;180;p6:notes" hidden="0"/>
          <p:cNvSpPr>
            <a:spLocks noAdjustHandles="0" noChangeArrowheads="0"/>
          </p:cNvSpPr>
          <p:nvPr isPhoto="0" userDrawn="0">
            <p:ph type="sldNum" idx="12" hasCustomPrompt="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t>‹#›</a:t>
            </a:fld>
            <a:endParaRPr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itle Slide" preserve="0" showMasterPhAnim="0" type="title" userDrawn="1">
  <p:cSld name="TITL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6;p2" hidden="0"/>
          <p:cNvSpPr>
            <a:spLocks noAdjustHandles="0" noChangeArrowheads="0"/>
          </p:cNvSpPr>
          <p:nvPr isPhoto="0" userDrawn="0">
            <p:ph type="ctrTitle" hasCustomPrompt="0"/>
          </p:nvPr>
        </p:nvSpPr>
        <p:spPr bwMode="auto">
          <a:xfrm>
            <a:off x="1370693" y="1769540"/>
            <a:ext cx="9440034" cy="1828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Lustria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17;p2" hidden="0"/>
          <p:cNvSpPr>
            <a:spLocks noAdjustHandles="0" noChangeArrowheads="0"/>
          </p:cNvSpPr>
          <p:nvPr isPhoto="0" userDrawn="0">
            <p:ph type="subTitle" idx="1" hasCustomPrompt="0"/>
          </p:nvPr>
        </p:nvSpPr>
        <p:spPr bwMode="auto">
          <a:xfrm>
            <a:off x="1370693" y="3598339"/>
            <a:ext cx="9440034" cy="1049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26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98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98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98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98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98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980"/>
              <a:buNone/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18;p2" hidden="0"/>
          <p:cNvSpPr>
            <a:spLocks noAdjustHandles="0" noChangeArrowheads="0"/>
          </p:cNvSpPr>
          <p:nvPr isPhoto="0" userDrawn="0">
            <p:ph type="dt" idx="10" hasCustomPrompt="0"/>
          </p:nvPr>
        </p:nvSpPr>
        <p:spPr bwMode="auto"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19;p2" hidden="0"/>
          <p:cNvSpPr>
            <a:spLocks noAdjustHandles="0" noChangeArrowheads="0"/>
          </p:cNvSpPr>
          <p:nvPr isPhoto="0" userDrawn="0">
            <p:ph type="ftr" idx="11" hasCustomPrompt="0"/>
          </p:nvPr>
        </p:nvSpPr>
        <p:spPr bwMode="auto"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20;p2" hidden="0"/>
          <p:cNvSpPr>
            <a:spLocks noAdjustHandles="0" noChangeArrowheads="0"/>
          </p:cNvSpPr>
          <p:nvPr isPhoto="0" userDrawn="0">
            <p:ph type="sldNum" idx="12" hasCustomPrompt="0"/>
          </p:nvPr>
        </p:nvSpPr>
        <p:spPr bwMode="auto">
          <a:xfrm>
            <a:off x="10514010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Panoramic Picture with Caption" preserve="0" showMasterPhAnim="0" userDrawn="1">
  <p:cSld name="Panoramic Picture with Capti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oogle Shape;76;p11" descr="Slate-V2-HD-panoPhotoInset.png" hidden="0"/>
          <p:cNvPicPr/>
          <p:nvPr isPhoto="0" userDrawn="0"/>
        </p:nvPicPr>
        <p:blipFill>
          <a:blip r:embed="rId2"/>
          <a:srcRect l="0" t="0" r="0" b="0"/>
          <a:stretch/>
        </p:blipFill>
        <p:spPr bwMode="auto">
          <a:xfrm>
            <a:off x="1013883" y="547807"/>
            <a:ext cx="10141799" cy="381680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7;p11" hidden="0"/>
          <p:cNvSpPr>
            <a:spLocks noAdjustHandles="0" noChangeArrowheads="0"/>
          </p:cNvSpPr>
          <p:nvPr isPhoto="0" userDrawn="0">
            <p:ph type="title" hasCustomPrompt="0"/>
          </p:nvPr>
        </p:nvSpPr>
        <p:spPr bwMode="auto">
          <a:xfrm>
            <a:off x="913806" y="4565255"/>
            <a:ext cx="10355326" cy="543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Lustria"/>
              <a:buNone/>
              <a:defRPr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78;p11" hidden="0"/>
          <p:cNvSpPr/>
          <p:nvPr isPhoto="0" userDrawn="0">
            <p:ph type="pic" idx="2" hasCustomPrompt="0"/>
          </p:nvPr>
        </p:nvSpPr>
        <p:spPr bwMode="auto">
          <a:xfrm>
            <a:off x="1169348" y="695009"/>
            <a:ext cx="9845346" cy="352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</a:defRPr>
            </a:lvl1pPr>
            <a:lvl2pPr marR="0" lvl="1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</a:defRPr>
            </a:lvl2pPr>
            <a:lvl3pPr marR="0" lvl="2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</a:defRPr>
            </a:lvl3pPr>
            <a:lvl4pPr marR="0" lvl="3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</a:defRPr>
            </a:lvl4pPr>
            <a:lvl5pPr marR="0" lvl="4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</a:defRPr>
            </a:lvl5pPr>
            <a:lvl6pPr marR="0" lvl="5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</a:defRPr>
            </a:lvl6pPr>
            <a:lvl7pPr marR="0" lvl="6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</a:defRPr>
            </a:lvl7pPr>
            <a:lvl8pPr marR="0" lvl="7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</a:defRPr>
            </a:lvl8pPr>
            <a:lvl9pPr marR="0" lvl="8" algn="l"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79;p11" hidden="0"/>
          <p:cNvSpPr>
            <a:spLocks noAdjustHandles="0" noChangeArrowheads="0"/>
          </p:cNvSpPr>
          <p:nvPr isPhoto="0" userDrawn="0">
            <p:ph type="body" idx="1" hasCustomPrompt="0"/>
          </p:nvPr>
        </p:nvSpPr>
        <p:spPr bwMode="auto">
          <a:xfrm>
            <a:off x="913795" y="5108728"/>
            <a:ext cx="10353761" cy="68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80;p11" hidden="0"/>
          <p:cNvSpPr>
            <a:spLocks noAdjustHandles="0" noChangeArrowheads="0"/>
          </p:cNvSpPr>
          <p:nvPr isPhoto="0" userDrawn="0">
            <p:ph type="dt" idx="10" hasCustomPrompt="0"/>
          </p:nvPr>
        </p:nvSpPr>
        <p:spPr bwMode="auto"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" name="Google Shape;81;p11" hidden="0"/>
          <p:cNvSpPr>
            <a:spLocks noAdjustHandles="0" noChangeArrowheads="0"/>
          </p:cNvSpPr>
          <p:nvPr isPhoto="0" userDrawn="0">
            <p:ph type="ftr" idx="11" hasCustomPrompt="0"/>
          </p:nvPr>
        </p:nvSpPr>
        <p:spPr bwMode="auto"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0" name="Google Shape;82;p11" hidden="0"/>
          <p:cNvSpPr>
            <a:spLocks noAdjustHandles="0" noChangeArrowheads="0"/>
          </p:cNvSpPr>
          <p:nvPr isPhoto="0" userDrawn="0">
            <p:ph type="sldNum" idx="12" hasCustomPrompt="0"/>
          </p:nvPr>
        </p:nvSpPr>
        <p:spPr bwMode="auto">
          <a:xfrm>
            <a:off x="10514010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itle and Caption" preserve="0" showMasterPhAnim="0" userDrawn="1">
  <p:cSld name="Title and Capti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84;p12" hidden="0"/>
          <p:cNvSpPr>
            <a:spLocks noAdjustHandles="0" noChangeArrowheads="0"/>
          </p:cNvSpPr>
          <p:nvPr isPhoto="0" userDrawn="0">
            <p:ph type="title" hasCustomPrompt="0"/>
          </p:nvPr>
        </p:nvSpPr>
        <p:spPr bwMode="auto">
          <a:xfrm>
            <a:off x="913795" y="608437"/>
            <a:ext cx="10353761" cy="3534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Lustria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85;p12" hidden="0"/>
          <p:cNvSpPr>
            <a:spLocks noAdjustHandles="0" noChangeArrowheads="0"/>
          </p:cNvSpPr>
          <p:nvPr isPhoto="0" userDrawn="0">
            <p:ph type="body" idx="1" hasCustomPrompt="0"/>
          </p:nvPr>
        </p:nvSpPr>
        <p:spPr bwMode="auto">
          <a:xfrm>
            <a:off x="913794" y="4295180"/>
            <a:ext cx="10353763" cy="1501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86;p12" hidden="0"/>
          <p:cNvSpPr>
            <a:spLocks noAdjustHandles="0" noChangeArrowheads="0"/>
          </p:cNvSpPr>
          <p:nvPr isPhoto="0" userDrawn="0">
            <p:ph type="dt" idx="10" hasCustomPrompt="0"/>
          </p:nvPr>
        </p:nvSpPr>
        <p:spPr bwMode="auto"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87;p12" hidden="0"/>
          <p:cNvSpPr>
            <a:spLocks noAdjustHandles="0" noChangeArrowheads="0"/>
          </p:cNvSpPr>
          <p:nvPr isPhoto="0" userDrawn="0">
            <p:ph type="ftr" idx="11" hasCustomPrompt="0"/>
          </p:nvPr>
        </p:nvSpPr>
        <p:spPr bwMode="auto"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88;p12" hidden="0"/>
          <p:cNvSpPr>
            <a:spLocks noAdjustHandles="0" noChangeArrowheads="0"/>
          </p:cNvSpPr>
          <p:nvPr isPhoto="0" userDrawn="0">
            <p:ph type="sldNum" idx="12" hasCustomPrompt="0"/>
          </p:nvPr>
        </p:nvSpPr>
        <p:spPr bwMode="auto">
          <a:xfrm>
            <a:off x="10514010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Quote with Caption" preserve="0" showMasterPhAnim="0" userDrawn="1">
  <p:cSld name="Quote with Capti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90;p13" hidden="0"/>
          <p:cNvSpPr>
            <a:spLocks noAdjustHandles="0" noChangeArrowheads="0"/>
          </p:cNvSpPr>
          <p:nvPr isPhoto="0" userDrawn="0">
            <p:ph type="title" hasCustomPrompt="0"/>
          </p:nvPr>
        </p:nvSpPr>
        <p:spPr bwMode="auto"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Lustria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91;p13" hidden="0"/>
          <p:cNvSpPr>
            <a:spLocks noAdjustHandles="0" noChangeArrowheads="0"/>
          </p:cNvSpPr>
          <p:nvPr isPhoto="0" userDrawn="0">
            <p:ph type="body" idx="1" hasCustomPrompt="0"/>
          </p:nvPr>
        </p:nvSpPr>
        <p:spPr bwMode="auto">
          <a:xfrm>
            <a:off x="1720644" y="3610032"/>
            <a:ext cx="8752299" cy="53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92;p13" hidden="0"/>
          <p:cNvSpPr>
            <a:spLocks noAdjustHandles="0" noChangeArrowheads="0"/>
          </p:cNvSpPr>
          <p:nvPr isPhoto="0" userDrawn="0">
            <p:ph type="body" idx="2" hasCustomPrompt="0"/>
          </p:nvPr>
        </p:nvSpPr>
        <p:spPr bwMode="auto">
          <a:xfrm>
            <a:off x="913794" y="4304353"/>
            <a:ext cx="10353763" cy="148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93;p13" hidden="0"/>
          <p:cNvSpPr>
            <a:spLocks noAdjustHandles="0" noChangeArrowheads="0"/>
          </p:cNvSpPr>
          <p:nvPr isPhoto="0" userDrawn="0">
            <p:ph type="dt" idx="10" hasCustomPrompt="0"/>
          </p:nvPr>
        </p:nvSpPr>
        <p:spPr bwMode="auto"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94;p13" hidden="0"/>
          <p:cNvSpPr>
            <a:spLocks noAdjustHandles="0" noChangeArrowheads="0"/>
          </p:cNvSpPr>
          <p:nvPr isPhoto="0" userDrawn="0">
            <p:ph type="ftr" idx="11" hasCustomPrompt="0"/>
          </p:nvPr>
        </p:nvSpPr>
        <p:spPr bwMode="auto"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" name="Google Shape;95;p13" hidden="0"/>
          <p:cNvSpPr>
            <a:spLocks noAdjustHandles="0" noChangeArrowheads="0"/>
          </p:cNvSpPr>
          <p:nvPr isPhoto="0" userDrawn="0">
            <p:ph type="sldNum" idx="12" hasCustomPrompt="0"/>
          </p:nvPr>
        </p:nvSpPr>
        <p:spPr bwMode="auto">
          <a:xfrm>
            <a:off x="10514010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t>‹#›</a:t>
            </a:fld>
            <a:endParaRPr/>
          </a:p>
        </p:txBody>
      </p:sp>
      <p:sp>
        <p:nvSpPr>
          <p:cNvPr id="10" name="Google Shape;96;p13" hidden="0"/>
          <p:cNvSpPr>
            <a:spLocks noAdjustHandles="0" noChangeArrowheads="0"/>
          </p:cNvSpPr>
          <p:nvPr isPhoto="0" userDrawn="0"/>
        </p:nvSpPr>
        <p:spPr bwMode="auto">
          <a:xfrm>
            <a:off x="990600" y="884796"/>
            <a:ext cx="6096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Lustria"/>
              <a:buNone/>
              <a:defRPr/>
            </a:pPr>
            <a:r>
              <a:rPr lang="en-US" sz="8000" b="0" cap="none">
                <a:solidFill>
                  <a:schemeClr val="lt1"/>
                </a:solidFill>
                <a:latin typeface="Lustria"/>
                <a:ea typeface="Lustria"/>
                <a:cs typeface="Lustria"/>
              </a:rPr>
              <a:t>“</a:t>
            </a:r>
            <a:endParaRPr/>
          </a:p>
        </p:txBody>
      </p:sp>
      <p:sp>
        <p:nvSpPr>
          <p:cNvPr id="11" name="Google Shape;97;p13" hidden="0"/>
          <p:cNvSpPr>
            <a:spLocks noAdjustHandles="0" noChangeArrowheads="0"/>
          </p:cNvSpPr>
          <p:nvPr isPhoto="0" userDrawn="0"/>
        </p:nvSpPr>
        <p:spPr bwMode="auto">
          <a:xfrm>
            <a:off x="10504716" y="2928258"/>
            <a:ext cx="6096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Lustria"/>
              <a:buNone/>
              <a:defRPr/>
            </a:pPr>
            <a:r>
              <a:rPr lang="en-US" sz="8000" b="0" cap="none">
                <a:solidFill>
                  <a:schemeClr val="lt1"/>
                </a:solidFill>
                <a:latin typeface="Lustria"/>
                <a:ea typeface="Lustria"/>
                <a:cs typeface="Lustria"/>
              </a:rPr>
              <a:t>”</a:t>
            </a:r>
            <a:endParaRPr/>
          </a:p>
        </p:txBody>
      </p:sp>
    </p:spTree>
  </p:cSld>
  <p:clrMapOvr>
    <a:masterClrMapping/>
  </p:clrMapOvr>
  <p:hf dt="1" ftr="1" hdr="1" sldNum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Name Card" preserve="0" showMasterPhAnim="0" userDrawn="1">
  <p:cSld name="Name Card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99;p14" hidden="0"/>
          <p:cNvSpPr>
            <a:spLocks noAdjustHandles="0" noChangeArrowheads="0"/>
          </p:cNvSpPr>
          <p:nvPr isPhoto="0" userDrawn="0">
            <p:ph type="title" hasCustomPrompt="0"/>
          </p:nvPr>
        </p:nvSpPr>
        <p:spPr bwMode="auto">
          <a:xfrm>
            <a:off x="913794" y="2126942"/>
            <a:ext cx="10353763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Lustria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100;p14" hidden="0"/>
          <p:cNvSpPr>
            <a:spLocks noAdjustHandles="0" noChangeArrowheads="0"/>
          </p:cNvSpPr>
          <p:nvPr isPhoto="0" userDrawn="0">
            <p:ph type="body" idx="1" hasCustomPrompt="0"/>
          </p:nvPr>
        </p:nvSpPr>
        <p:spPr bwMode="auto">
          <a:xfrm>
            <a:off x="913784" y="4650556"/>
            <a:ext cx="10352199" cy="114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101;p14" hidden="0"/>
          <p:cNvSpPr>
            <a:spLocks noAdjustHandles="0" noChangeArrowheads="0"/>
          </p:cNvSpPr>
          <p:nvPr isPhoto="0" userDrawn="0">
            <p:ph type="dt" idx="10" hasCustomPrompt="0"/>
          </p:nvPr>
        </p:nvSpPr>
        <p:spPr bwMode="auto"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102;p14" hidden="0"/>
          <p:cNvSpPr>
            <a:spLocks noAdjustHandles="0" noChangeArrowheads="0"/>
          </p:cNvSpPr>
          <p:nvPr isPhoto="0" userDrawn="0">
            <p:ph type="ftr" idx="11" hasCustomPrompt="0"/>
          </p:nvPr>
        </p:nvSpPr>
        <p:spPr bwMode="auto"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103;p14" hidden="0"/>
          <p:cNvSpPr>
            <a:spLocks noAdjustHandles="0" noChangeArrowheads="0"/>
          </p:cNvSpPr>
          <p:nvPr isPhoto="0" userDrawn="0">
            <p:ph type="sldNum" idx="12" hasCustomPrompt="0"/>
          </p:nvPr>
        </p:nvSpPr>
        <p:spPr bwMode="auto">
          <a:xfrm>
            <a:off x="10514010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3 Column" preserve="0" showMasterPhAnim="0" userDrawn="1">
  <p:cSld name="3 Colum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05;p15" hidden="0"/>
          <p:cNvSpPr>
            <a:spLocks noAdjustHandles="0" noChangeArrowheads="0"/>
          </p:cNvSpPr>
          <p:nvPr isPhoto="0" userDrawn="0">
            <p:ph type="title" hasCustomPrompt="0"/>
          </p:nvPr>
        </p:nvSpPr>
        <p:spPr bwMode="auto">
          <a:xfrm>
            <a:off x="913795" y="609600"/>
            <a:ext cx="10353761" cy="97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106;p15" hidden="0"/>
          <p:cNvSpPr>
            <a:spLocks noAdjustHandles="0" noChangeArrowheads="0"/>
          </p:cNvSpPr>
          <p:nvPr isPhoto="0" userDrawn="0">
            <p:ph type="body" idx="1" hasCustomPrompt="0"/>
          </p:nvPr>
        </p:nvSpPr>
        <p:spPr bwMode="auto">
          <a:xfrm>
            <a:off x="913795" y="1885950"/>
            <a:ext cx="330098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168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107;p15" hidden="0"/>
          <p:cNvSpPr>
            <a:spLocks noAdjustHandles="0" noChangeArrowheads="0"/>
          </p:cNvSpPr>
          <p:nvPr isPhoto="0" userDrawn="0">
            <p:ph type="body" idx="2" hasCustomPrompt="0"/>
          </p:nvPr>
        </p:nvSpPr>
        <p:spPr bwMode="auto">
          <a:xfrm>
            <a:off x="913795" y="2571750"/>
            <a:ext cx="3300984" cy="3219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108;p15" hidden="0"/>
          <p:cNvSpPr>
            <a:spLocks noAdjustHandles="0" noChangeArrowheads="0"/>
          </p:cNvSpPr>
          <p:nvPr isPhoto="0" userDrawn="0">
            <p:ph type="body" idx="3" hasCustomPrompt="0"/>
          </p:nvPr>
        </p:nvSpPr>
        <p:spPr bwMode="auto">
          <a:xfrm>
            <a:off x="4446711" y="1885950"/>
            <a:ext cx="330098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168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109;p15" hidden="0"/>
          <p:cNvSpPr>
            <a:spLocks noAdjustHandles="0" noChangeArrowheads="0"/>
          </p:cNvSpPr>
          <p:nvPr isPhoto="0" userDrawn="0">
            <p:ph type="body" idx="4" hasCustomPrompt="0"/>
          </p:nvPr>
        </p:nvSpPr>
        <p:spPr bwMode="auto">
          <a:xfrm>
            <a:off x="4441435" y="2571750"/>
            <a:ext cx="3300984" cy="3219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pPr>
              <a:defRPr/>
            </a:pPr>
            <a:endParaRPr/>
          </a:p>
        </p:txBody>
      </p:sp>
      <p:sp>
        <p:nvSpPr>
          <p:cNvPr id="9" name="Google Shape;110;p15" hidden="0"/>
          <p:cNvSpPr>
            <a:spLocks noAdjustHandles="0" noChangeArrowheads="0"/>
          </p:cNvSpPr>
          <p:nvPr isPhoto="0" userDrawn="0">
            <p:ph type="body" idx="5" hasCustomPrompt="0"/>
          </p:nvPr>
        </p:nvSpPr>
        <p:spPr bwMode="auto">
          <a:xfrm>
            <a:off x="7966572" y="1885950"/>
            <a:ext cx="330098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168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pPr>
              <a:defRPr/>
            </a:pPr>
            <a:endParaRPr/>
          </a:p>
        </p:txBody>
      </p:sp>
      <p:sp>
        <p:nvSpPr>
          <p:cNvPr id="10" name="Google Shape;111;p15" hidden="0"/>
          <p:cNvSpPr>
            <a:spLocks noAdjustHandles="0" noChangeArrowheads="0"/>
          </p:cNvSpPr>
          <p:nvPr isPhoto="0" userDrawn="0">
            <p:ph type="body" idx="6" hasCustomPrompt="0"/>
          </p:nvPr>
        </p:nvSpPr>
        <p:spPr bwMode="auto">
          <a:xfrm>
            <a:off x="7966572" y="2571750"/>
            <a:ext cx="3300984" cy="3219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pPr>
              <a:defRPr/>
            </a:pPr>
            <a:endParaRPr/>
          </a:p>
        </p:txBody>
      </p:sp>
      <p:sp>
        <p:nvSpPr>
          <p:cNvPr id="11" name="Google Shape;112;p15" hidden="0"/>
          <p:cNvSpPr>
            <a:spLocks noAdjustHandles="0" noChangeArrowheads="0"/>
          </p:cNvSpPr>
          <p:nvPr isPhoto="0" userDrawn="0">
            <p:ph type="dt" idx="10" hasCustomPrompt="0"/>
          </p:nvPr>
        </p:nvSpPr>
        <p:spPr bwMode="auto"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2" name="Google Shape;113;p15" hidden="0"/>
          <p:cNvSpPr>
            <a:spLocks noAdjustHandles="0" noChangeArrowheads="0"/>
          </p:cNvSpPr>
          <p:nvPr isPhoto="0" userDrawn="0">
            <p:ph type="ftr" idx="11" hasCustomPrompt="0"/>
          </p:nvPr>
        </p:nvSpPr>
        <p:spPr bwMode="auto"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3" name="Google Shape;114;p15" hidden="0"/>
          <p:cNvSpPr>
            <a:spLocks noAdjustHandles="0" noChangeArrowheads="0"/>
          </p:cNvSpPr>
          <p:nvPr isPhoto="0" userDrawn="0">
            <p:ph type="sldNum" idx="12" hasCustomPrompt="0"/>
          </p:nvPr>
        </p:nvSpPr>
        <p:spPr bwMode="auto">
          <a:xfrm>
            <a:off x="10514010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3 Picture Column" preserve="0" showMasterPhAnim="0" userDrawn="1">
  <p:cSld name="3 Picture Colum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oogle Shape;116;p16" descr="Slate-V2-HD-3colPhotoInset.png" hidden="0"/>
          <p:cNvPicPr/>
          <p:nvPr isPhoto="0" userDrawn="0"/>
        </p:nvPicPr>
        <p:blipFill>
          <a:blip r:embed="rId2"/>
          <a:srcRect l="0" t="0" r="0" b="0"/>
          <a:stretch/>
        </p:blipFill>
        <p:spPr bwMode="auto">
          <a:xfrm>
            <a:off x="897962" y="1818214"/>
            <a:ext cx="3339972" cy="1847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17;p16" descr="Slate-V2-HD-3colPhotoInset.png" hidden="0"/>
          <p:cNvPicPr/>
          <p:nvPr isPhoto="0" userDrawn="0"/>
        </p:nvPicPr>
        <p:blipFill>
          <a:blip r:embed="rId2"/>
          <a:srcRect l="0" t="0" r="0" b="0"/>
          <a:stretch/>
        </p:blipFill>
        <p:spPr bwMode="auto">
          <a:xfrm>
            <a:off x="4403800" y="1818214"/>
            <a:ext cx="3339972" cy="1847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18;p16" descr="Slate-V2-HD-3colPhotoInset.png" hidden="0"/>
          <p:cNvPicPr/>
          <p:nvPr isPhoto="0" userDrawn="0"/>
        </p:nvPicPr>
        <p:blipFill>
          <a:blip r:embed="rId2"/>
          <a:srcRect l="0" t="0" r="0" b="0"/>
          <a:stretch/>
        </p:blipFill>
        <p:spPr bwMode="auto">
          <a:xfrm>
            <a:off x="7936051" y="1818214"/>
            <a:ext cx="3339972" cy="184785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19;p16" hidden="0"/>
          <p:cNvSpPr>
            <a:spLocks noAdjustHandles="0" noChangeArrowheads="0"/>
          </p:cNvSpPr>
          <p:nvPr isPhoto="0" userDrawn="0">
            <p:ph type="title" hasCustomPrompt="0"/>
          </p:nvPr>
        </p:nvSpPr>
        <p:spPr bwMode="auto">
          <a:xfrm>
            <a:off x="913794" y="609600"/>
            <a:ext cx="10353763" cy="97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120;p16" hidden="0"/>
          <p:cNvSpPr>
            <a:spLocks noAdjustHandles="0" noChangeArrowheads="0"/>
          </p:cNvSpPr>
          <p:nvPr isPhoto="0" userDrawn="0">
            <p:ph type="body" idx="1" hasCustomPrompt="0"/>
          </p:nvPr>
        </p:nvSpPr>
        <p:spPr bwMode="auto">
          <a:xfrm>
            <a:off x="913795" y="3904106"/>
            <a:ext cx="330098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pPr>
              <a:defRPr/>
            </a:pPr>
            <a:endParaRPr/>
          </a:p>
        </p:txBody>
      </p:sp>
      <p:sp>
        <p:nvSpPr>
          <p:cNvPr id="9" name="Google Shape;121;p16" hidden="0"/>
          <p:cNvSpPr/>
          <p:nvPr isPhoto="0" userDrawn="0">
            <p:ph type="pic" idx="2" hasCustomPrompt="0"/>
          </p:nvPr>
        </p:nvSpPr>
        <p:spPr bwMode="auto"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</a:defRPr>
            </a:lvl1pPr>
            <a:lvl2pPr marR="0" lvl="1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</a:defRPr>
            </a:lvl2pPr>
            <a:lvl3pPr marR="0" lvl="2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</a:defRPr>
            </a:lvl3pPr>
            <a:lvl4pPr marR="0" lvl="3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</a:defRPr>
            </a:lvl4pPr>
            <a:lvl5pPr marR="0" lvl="4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</a:defRPr>
            </a:lvl5pPr>
            <a:lvl6pPr marR="0" lvl="5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</a:defRPr>
            </a:lvl6pPr>
            <a:lvl7pPr marR="0" lvl="6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</a:defRPr>
            </a:lvl7pPr>
            <a:lvl8pPr marR="0" lvl="7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</a:defRPr>
            </a:lvl8pPr>
            <a:lvl9pPr marR="0" lvl="8" algn="l"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" name="Google Shape;122;p16" hidden="0"/>
          <p:cNvSpPr>
            <a:spLocks noAdjustHandles="0" noChangeArrowheads="0"/>
          </p:cNvSpPr>
          <p:nvPr isPhoto="0" userDrawn="0">
            <p:ph type="body" idx="3" hasCustomPrompt="0"/>
          </p:nvPr>
        </p:nvSpPr>
        <p:spPr bwMode="auto">
          <a:xfrm>
            <a:off x="913795" y="4480368"/>
            <a:ext cx="3300984" cy="131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pPr>
              <a:defRPr/>
            </a:pPr>
            <a:endParaRPr/>
          </a:p>
        </p:txBody>
      </p:sp>
      <p:sp>
        <p:nvSpPr>
          <p:cNvPr id="11" name="Google Shape;123;p16" hidden="0"/>
          <p:cNvSpPr>
            <a:spLocks noAdjustHandles="0" noChangeArrowheads="0"/>
          </p:cNvSpPr>
          <p:nvPr isPhoto="0" userDrawn="0">
            <p:ph type="body" idx="4" hasCustomPrompt="0"/>
          </p:nvPr>
        </p:nvSpPr>
        <p:spPr bwMode="auto">
          <a:xfrm>
            <a:off x="4442788" y="3904106"/>
            <a:ext cx="330098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pPr>
              <a:defRPr/>
            </a:pPr>
            <a:endParaRPr/>
          </a:p>
        </p:txBody>
      </p:sp>
      <p:sp>
        <p:nvSpPr>
          <p:cNvPr id="12" name="Google Shape;124;p16" hidden="0"/>
          <p:cNvSpPr/>
          <p:nvPr isPhoto="0" userDrawn="0">
            <p:ph type="pic" idx="5" hasCustomPrompt="0"/>
          </p:nvPr>
        </p:nvSpPr>
        <p:spPr bwMode="auto"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</a:defRPr>
            </a:lvl1pPr>
            <a:lvl2pPr marR="0" lvl="1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</a:defRPr>
            </a:lvl2pPr>
            <a:lvl3pPr marR="0" lvl="2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</a:defRPr>
            </a:lvl3pPr>
            <a:lvl4pPr marR="0" lvl="3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</a:defRPr>
            </a:lvl4pPr>
            <a:lvl5pPr marR="0" lvl="4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</a:defRPr>
            </a:lvl5pPr>
            <a:lvl6pPr marR="0" lvl="5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</a:defRPr>
            </a:lvl6pPr>
            <a:lvl7pPr marR="0" lvl="6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</a:defRPr>
            </a:lvl7pPr>
            <a:lvl8pPr marR="0" lvl="7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</a:defRPr>
            </a:lvl8pPr>
            <a:lvl9pPr marR="0" lvl="8" algn="l"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3" name="Google Shape;125;p16" hidden="0"/>
          <p:cNvSpPr>
            <a:spLocks noAdjustHandles="0" noChangeArrowheads="0"/>
          </p:cNvSpPr>
          <p:nvPr isPhoto="0" userDrawn="0">
            <p:ph type="body" idx="6" hasCustomPrompt="0"/>
          </p:nvPr>
        </p:nvSpPr>
        <p:spPr bwMode="auto">
          <a:xfrm>
            <a:off x="4441435" y="4480367"/>
            <a:ext cx="3300984" cy="131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pPr>
              <a:defRPr/>
            </a:pPr>
            <a:endParaRPr/>
          </a:p>
        </p:txBody>
      </p:sp>
      <p:sp>
        <p:nvSpPr>
          <p:cNvPr id="14" name="Google Shape;126;p16" hidden="0"/>
          <p:cNvSpPr>
            <a:spLocks noAdjustHandles="0" noChangeArrowheads="0"/>
          </p:cNvSpPr>
          <p:nvPr isPhoto="0" userDrawn="0">
            <p:ph type="body" idx="7" hasCustomPrompt="0"/>
          </p:nvPr>
        </p:nvSpPr>
        <p:spPr bwMode="auto">
          <a:xfrm>
            <a:off x="7966697" y="3904106"/>
            <a:ext cx="330098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pPr>
              <a:defRPr/>
            </a:pPr>
            <a:endParaRPr/>
          </a:p>
        </p:txBody>
      </p:sp>
      <p:sp>
        <p:nvSpPr>
          <p:cNvPr id="15" name="Google Shape;127;p16" hidden="0"/>
          <p:cNvSpPr/>
          <p:nvPr isPhoto="0" userDrawn="0">
            <p:ph type="pic" idx="8" hasCustomPrompt="0"/>
          </p:nvPr>
        </p:nvSpPr>
        <p:spPr bwMode="auto"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</a:defRPr>
            </a:lvl1pPr>
            <a:lvl2pPr marR="0" lvl="1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</a:defRPr>
            </a:lvl2pPr>
            <a:lvl3pPr marR="0" lvl="2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</a:defRPr>
            </a:lvl3pPr>
            <a:lvl4pPr marR="0" lvl="3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</a:defRPr>
            </a:lvl4pPr>
            <a:lvl5pPr marR="0" lvl="4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</a:defRPr>
            </a:lvl5pPr>
            <a:lvl6pPr marR="0" lvl="5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</a:defRPr>
            </a:lvl6pPr>
            <a:lvl7pPr marR="0" lvl="6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</a:defRPr>
            </a:lvl7pPr>
            <a:lvl8pPr marR="0" lvl="7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</a:defRPr>
            </a:lvl8pPr>
            <a:lvl9pPr marR="0" lvl="8" algn="l"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6" name="Google Shape;128;p16" hidden="0"/>
          <p:cNvSpPr>
            <a:spLocks noAdjustHandles="0" noChangeArrowheads="0"/>
          </p:cNvSpPr>
          <p:nvPr isPhoto="0" userDrawn="0">
            <p:ph type="body" idx="9" hasCustomPrompt="0"/>
          </p:nvPr>
        </p:nvSpPr>
        <p:spPr bwMode="auto">
          <a:xfrm>
            <a:off x="7966572" y="4480365"/>
            <a:ext cx="3300984" cy="1310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pPr>
              <a:defRPr/>
            </a:pPr>
            <a:endParaRPr/>
          </a:p>
        </p:txBody>
      </p:sp>
      <p:sp>
        <p:nvSpPr>
          <p:cNvPr id="17" name="Google Shape;129;p16" hidden="0"/>
          <p:cNvSpPr>
            <a:spLocks noAdjustHandles="0" noChangeArrowheads="0"/>
          </p:cNvSpPr>
          <p:nvPr isPhoto="0" userDrawn="0">
            <p:ph type="dt" idx="10" hasCustomPrompt="0"/>
          </p:nvPr>
        </p:nvSpPr>
        <p:spPr bwMode="auto"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8" name="Google Shape;130;p16" hidden="0"/>
          <p:cNvSpPr>
            <a:spLocks noAdjustHandles="0" noChangeArrowheads="0"/>
          </p:cNvSpPr>
          <p:nvPr isPhoto="0" userDrawn="0">
            <p:ph type="ftr" idx="11" hasCustomPrompt="0"/>
          </p:nvPr>
        </p:nvSpPr>
        <p:spPr bwMode="auto"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9" name="Google Shape;131;p16" hidden="0"/>
          <p:cNvSpPr>
            <a:spLocks noAdjustHandles="0" noChangeArrowheads="0"/>
          </p:cNvSpPr>
          <p:nvPr isPhoto="0" userDrawn="0">
            <p:ph type="sldNum" idx="12" hasCustomPrompt="0"/>
          </p:nvPr>
        </p:nvSpPr>
        <p:spPr bwMode="auto">
          <a:xfrm>
            <a:off x="10514010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itle and Vertical Text" preserve="0" showMasterPhAnim="0" type="vertTx" userDrawn="1">
  <p:cSld name="VERTICAL_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33;p17" hidden="0"/>
          <p:cNvSpPr>
            <a:spLocks noAdjustHandles="0" noChangeArrowheads="0"/>
          </p:cNvSpPr>
          <p:nvPr isPhoto="0" userDrawn="0">
            <p:ph type="title" hasCustomPrompt="0"/>
          </p:nvPr>
        </p:nvSpPr>
        <p:spPr bwMode="auto">
          <a:xfrm>
            <a:off x="913795" y="609600"/>
            <a:ext cx="10353761" cy="97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134;p17" hidden="0"/>
          <p:cNvSpPr>
            <a:spLocks noAdjustHandles="0" noChangeArrowheads="0"/>
          </p:cNvSpPr>
          <p:nvPr isPhoto="0" userDrawn="0">
            <p:ph type="body" idx="1" hasCustomPrompt="0"/>
          </p:nvPr>
        </p:nvSpPr>
        <p:spPr bwMode="auto">
          <a:xfrm rot="5400000">
            <a:off x="4061301" y="-1415056"/>
            <a:ext cx="4058751" cy="10353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marL="914400" lvl="1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2pPr>
            <a:lvl3pPr marL="1371600" lvl="2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marL="1828800" lvl="3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4pPr>
            <a:lvl5pPr marL="2286000" lvl="4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135;p17" hidden="0"/>
          <p:cNvSpPr>
            <a:spLocks noAdjustHandles="0" noChangeArrowheads="0"/>
          </p:cNvSpPr>
          <p:nvPr isPhoto="0" userDrawn="0">
            <p:ph type="dt" idx="10" hasCustomPrompt="0"/>
          </p:nvPr>
        </p:nvSpPr>
        <p:spPr bwMode="auto"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136;p17" hidden="0"/>
          <p:cNvSpPr>
            <a:spLocks noAdjustHandles="0" noChangeArrowheads="0"/>
          </p:cNvSpPr>
          <p:nvPr isPhoto="0" userDrawn="0">
            <p:ph type="ftr" idx="11" hasCustomPrompt="0"/>
          </p:nvPr>
        </p:nvSpPr>
        <p:spPr bwMode="auto"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137;p17" hidden="0"/>
          <p:cNvSpPr>
            <a:spLocks noAdjustHandles="0" noChangeArrowheads="0"/>
          </p:cNvSpPr>
          <p:nvPr isPhoto="0" userDrawn="0">
            <p:ph type="sldNum" idx="12" hasCustomPrompt="0"/>
          </p:nvPr>
        </p:nvSpPr>
        <p:spPr bwMode="auto">
          <a:xfrm>
            <a:off x="10514010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Vertical Title and Text" preserve="0" showMasterPhAnim="0" type="vertTitleAndTx" userDrawn="1">
  <p:cSld name="VERTICAL_TITLE_AND_VERTICAL_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39;p18" hidden="0"/>
          <p:cNvSpPr>
            <a:spLocks noAdjustHandles="0" noChangeArrowheads="0"/>
          </p:cNvSpPr>
          <p:nvPr isPhoto="0" userDrawn="0">
            <p:ph type="title" hasCustomPrompt="0"/>
          </p:nvPr>
        </p:nvSpPr>
        <p:spPr bwMode="auto">
          <a:xfrm rot="5400000">
            <a:off x="7534511" y="2058156"/>
            <a:ext cx="5181601" cy="228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140;p18" hidden="0"/>
          <p:cNvSpPr>
            <a:spLocks noAdjustHandles="0" noChangeArrowheads="0"/>
          </p:cNvSpPr>
          <p:nvPr isPhoto="0" userDrawn="0">
            <p:ph type="body" idx="1" hasCustomPrompt="0"/>
          </p:nvPr>
        </p:nvSpPr>
        <p:spPr bwMode="auto">
          <a:xfrm rot="5400000">
            <a:off x="2281431" y="-758036"/>
            <a:ext cx="5181601" cy="791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marL="914400" lvl="1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2pPr>
            <a:lvl3pPr marL="1371600" lvl="2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marL="1828800" lvl="3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4pPr>
            <a:lvl5pPr marL="2286000" lvl="4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141;p18" hidden="0"/>
          <p:cNvSpPr>
            <a:spLocks noAdjustHandles="0" noChangeArrowheads="0"/>
          </p:cNvSpPr>
          <p:nvPr isPhoto="0" userDrawn="0">
            <p:ph type="dt" idx="10" hasCustomPrompt="0"/>
          </p:nvPr>
        </p:nvSpPr>
        <p:spPr bwMode="auto"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142;p18" hidden="0"/>
          <p:cNvSpPr>
            <a:spLocks noAdjustHandles="0" noChangeArrowheads="0"/>
          </p:cNvSpPr>
          <p:nvPr isPhoto="0" userDrawn="0">
            <p:ph type="ftr" idx="11" hasCustomPrompt="0"/>
          </p:nvPr>
        </p:nvSpPr>
        <p:spPr bwMode="auto"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143;p18" hidden="0"/>
          <p:cNvSpPr>
            <a:spLocks noAdjustHandles="0" noChangeArrowheads="0"/>
          </p:cNvSpPr>
          <p:nvPr isPhoto="0" userDrawn="0">
            <p:ph type="sldNum" idx="12" hasCustomPrompt="0"/>
          </p:nvPr>
        </p:nvSpPr>
        <p:spPr bwMode="auto">
          <a:xfrm>
            <a:off x="10514010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itle and Content" preserve="0" showMasterPhAnim="0" type="obj" userDrawn="1">
  <p:cSld name="OBJEC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2;p3" hidden="0"/>
          <p:cNvSpPr>
            <a:spLocks noAdjustHandles="0" noChangeArrowheads="0"/>
          </p:cNvSpPr>
          <p:nvPr isPhoto="0" userDrawn="0">
            <p:ph type="title" hasCustomPrompt="0"/>
          </p:nvPr>
        </p:nvSpPr>
        <p:spPr bwMode="auto">
          <a:xfrm>
            <a:off x="913795" y="609600"/>
            <a:ext cx="10353761" cy="97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23;p3" hidden="0"/>
          <p:cNvSpPr>
            <a:spLocks noAdjustHandles="0" noChangeArrowheads="0"/>
          </p:cNvSpPr>
          <p:nvPr isPhoto="0" userDrawn="0">
            <p:ph type="body" idx="1" hasCustomPrompt="0"/>
          </p:nvPr>
        </p:nvSpPr>
        <p:spPr bwMode="auto">
          <a:xfrm>
            <a:off x="913795" y="1732449"/>
            <a:ext cx="10353761" cy="4058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marL="914400" lvl="1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2pPr>
            <a:lvl3pPr marL="1371600" lvl="2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marL="1828800" lvl="3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4pPr>
            <a:lvl5pPr marL="2286000" lvl="4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24;p3" hidden="0"/>
          <p:cNvSpPr>
            <a:spLocks noAdjustHandles="0" noChangeArrowheads="0"/>
          </p:cNvSpPr>
          <p:nvPr isPhoto="0" userDrawn="0">
            <p:ph type="dt" idx="10" hasCustomPrompt="0"/>
          </p:nvPr>
        </p:nvSpPr>
        <p:spPr bwMode="auto"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25;p3" hidden="0"/>
          <p:cNvSpPr>
            <a:spLocks noAdjustHandles="0" noChangeArrowheads="0"/>
          </p:cNvSpPr>
          <p:nvPr isPhoto="0" userDrawn="0">
            <p:ph type="ftr" idx="11" hasCustomPrompt="0"/>
          </p:nvPr>
        </p:nvSpPr>
        <p:spPr bwMode="auto"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26;p3" hidden="0"/>
          <p:cNvSpPr>
            <a:spLocks noAdjustHandles="0" noChangeArrowheads="0"/>
          </p:cNvSpPr>
          <p:nvPr isPhoto="0" userDrawn="0">
            <p:ph type="sldNum" idx="12" hasCustomPrompt="0"/>
          </p:nvPr>
        </p:nvSpPr>
        <p:spPr bwMode="auto">
          <a:xfrm>
            <a:off x="10514010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Section Header" preserve="0" showMasterPhAnim="0" type="secHead" userDrawn="1">
  <p:cSld name="SECTION_HEADER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8;p4" hidden="0"/>
          <p:cNvSpPr>
            <a:spLocks noAdjustHandles="0" noChangeArrowheads="0"/>
          </p:cNvSpPr>
          <p:nvPr isPhoto="0" userDrawn="0">
            <p:ph type="title" hasCustomPrompt="0"/>
          </p:nvPr>
        </p:nvSpPr>
        <p:spPr bwMode="auto">
          <a:xfrm>
            <a:off x="1295401" y="1761067"/>
            <a:ext cx="9590549" cy="1828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29;p4" hidden="0"/>
          <p:cNvSpPr>
            <a:spLocks noAdjustHandles="0" noChangeArrowheads="0"/>
          </p:cNvSpPr>
          <p:nvPr isPhoto="0" userDrawn="0">
            <p:ph type="body" idx="1" hasCustomPrompt="0"/>
          </p:nvPr>
        </p:nvSpPr>
        <p:spPr bwMode="auto">
          <a:xfrm>
            <a:off x="1295401" y="3589879"/>
            <a:ext cx="9590549" cy="150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980"/>
              <a:buNone/>
              <a:defRPr sz="1400">
                <a:solidFill>
                  <a:schemeClr val="lt1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30;p4" hidden="0"/>
          <p:cNvSpPr>
            <a:spLocks noAdjustHandles="0" noChangeArrowheads="0"/>
          </p:cNvSpPr>
          <p:nvPr isPhoto="0" userDrawn="0">
            <p:ph type="dt" idx="10" hasCustomPrompt="0"/>
          </p:nvPr>
        </p:nvSpPr>
        <p:spPr bwMode="auto"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31;p4" hidden="0"/>
          <p:cNvSpPr>
            <a:spLocks noAdjustHandles="0" noChangeArrowheads="0"/>
          </p:cNvSpPr>
          <p:nvPr isPhoto="0" userDrawn="0">
            <p:ph type="ftr" idx="11" hasCustomPrompt="0"/>
          </p:nvPr>
        </p:nvSpPr>
        <p:spPr bwMode="auto"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32;p4" hidden="0"/>
          <p:cNvSpPr>
            <a:spLocks noAdjustHandles="0" noChangeArrowheads="0"/>
          </p:cNvSpPr>
          <p:nvPr isPhoto="0" userDrawn="0">
            <p:ph type="sldNum" idx="12" hasCustomPrompt="0"/>
          </p:nvPr>
        </p:nvSpPr>
        <p:spPr bwMode="auto">
          <a:xfrm>
            <a:off x="10514010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wo Content" preserve="0" showMasterPhAnim="0" type="twoObj" userDrawn="1">
  <p:cSld name="TWO_OBJECTS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34;p5" hidden="0"/>
          <p:cNvSpPr>
            <a:spLocks noAdjustHandles="0" noChangeArrowheads="0"/>
          </p:cNvSpPr>
          <p:nvPr isPhoto="0" userDrawn="0">
            <p:ph type="title" hasCustomPrompt="0"/>
          </p:nvPr>
        </p:nvSpPr>
        <p:spPr bwMode="auto">
          <a:xfrm>
            <a:off x="913795" y="609600"/>
            <a:ext cx="10353761" cy="97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35;p5" hidden="0"/>
          <p:cNvSpPr>
            <a:spLocks noAdjustHandles="0" noChangeArrowheads="0"/>
          </p:cNvSpPr>
          <p:nvPr isPhoto="0" userDrawn="0">
            <p:ph type="body" idx="1" hasCustomPrompt="0"/>
          </p:nvPr>
        </p:nvSpPr>
        <p:spPr bwMode="auto">
          <a:xfrm>
            <a:off x="913795" y="1732449"/>
            <a:ext cx="5060497" cy="4058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marL="914400" lvl="1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2pPr>
            <a:lvl3pPr marL="1371600" lvl="2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marL="1828800" lvl="3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4pPr>
            <a:lvl5pPr marL="2286000" lvl="4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36;p5" hidden="0"/>
          <p:cNvSpPr>
            <a:spLocks noAdjustHandles="0" noChangeArrowheads="0"/>
          </p:cNvSpPr>
          <p:nvPr isPhoto="0" userDrawn="0">
            <p:ph type="body" idx="2" hasCustomPrompt="0"/>
          </p:nvPr>
        </p:nvSpPr>
        <p:spPr bwMode="auto">
          <a:xfrm>
            <a:off x="6202892" y="1732449"/>
            <a:ext cx="5064665" cy="4058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marL="914400" lvl="1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2pPr>
            <a:lvl3pPr marL="1371600" lvl="2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marL="1828800" lvl="3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4pPr>
            <a:lvl5pPr marL="2286000" lvl="4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37;p5" hidden="0"/>
          <p:cNvSpPr>
            <a:spLocks noAdjustHandles="0" noChangeArrowheads="0"/>
          </p:cNvSpPr>
          <p:nvPr isPhoto="0" userDrawn="0">
            <p:ph type="dt" idx="10" hasCustomPrompt="0"/>
          </p:nvPr>
        </p:nvSpPr>
        <p:spPr bwMode="auto"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38;p5" hidden="0"/>
          <p:cNvSpPr>
            <a:spLocks noAdjustHandles="0" noChangeArrowheads="0"/>
          </p:cNvSpPr>
          <p:nvPr isPhoto="0" userDrawn="0">
            <p:ph type="ftr" idx="11" hasCustomPrompt="0"/>
          </p:nvPr>
        </p:nvSpPr>
        <p:spPr bwMode="auto"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" name="Google Shape;39;p5" hidden="0"/>
          <p:cNvSpPr>
            <a:spLocks noAdjustHandles="0" noChangeArrowheads="0"/>
          </p:cNvSpPr>
          <p:nvPr isPhoto="0" userDrawn="0">
            <p:ph type="sldNum" idx="12" hasCustomPrompt="0"/>
          </p:nvPr>
        </p:nvSpPr>
        <p:spPr bwMode="auto">
          <a:xfrm>
            <a:off x="10514010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Comparison" preserve="0" showMasterPhAnim="0" type="twoTxTwoObj" userDrawn="1">
  <p:cSld name="TWO_OBJECTS_WITH_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oogle Shape;41;p6" descr="Slate-V2-HD-compPhotoInset.png" hidden="0"/>
          <p:cNvPicPr/>
          <p:nvPr isPhoto="0" userDrawn="0"/>
        </p:nvPicPr>
        <p:blipFill>
          <a:blip r:embed="rId2"/>
          <a:srcRect l="0" t="0" r="0" b="0"/>
          <a:stretch/>
        </p:blipFill>
        <p:spPr bwMode="auto">
          <a:xfrm>
            <a:off x="913795" y="1734506"/>
            <a:ext cx="5089072" cy="4148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42;p6" descr="Slate-V2-HD-compPhotoInset.png" hidden="0"/>
          <p:cNvPicPr/>
          <p:nvPr isPhoto="0" userDrawn="0"/>
        </p:nvPicPr>
        <p:blipFill>
          <a:blip r:embed="rId2"/>
          <a:srcRect l="0" t="0" r="0" b="0"/>
          <a:stretch/>
        </p:blipFill>
        <p:spPr bwMode="auto">
          <a:xfrm>
            <a:off x="6178485" y="1734506"/>
            <a:ext cx="5089072" cy="414876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43;p6" hidden="0"/>
          <p:cNvSpPr>
            <a:spLocks noAdjustHandles="0" noChangeArrowheads="0"/>
          </p:cNvSpPr>
          <p:nvPr isPhoto="0" userDrawn="0">
            <p:ph type="title" hasCustomPrompt="0"/>
          </p:nvPr>
        </p:nvSpPr>
        <p:spPr bwMode="auto">
          <a:xfrm>
            <a:off x="913795" y="609600"/>
            <a:ext cx="10353761" cy="97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44;p6" hidden="0"/>
          <p:cNvSpPr>
            <a:spLocks noAdjustHandles="0" noChangeArrowheads="0"/>
          </p:cNvSpPr>
          <p:nvPr isPhoto="0" userDrawn="0">
            <p:ph type="body" idx="1" hasCustomPrompt="0"/>
          </p:nvPr>
        </p:nvSpPr>
        <p:spPr bwMode="auto">
          <a:xfrm>
            <a:off x="1005872" y="1835253"/>
            <a:ext cx="4876344" cy="544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1680"/>
              <a:buNone/>
              <a:defRPr sz="2400" b="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45;p6" hidden="0"/>
          <p:cNvSpPr>
            <a:spLocks noAdjustHandles="0" noChangeArrowheads="0"/>
          </p:cNvSpPr>
          <p:nvPr isPhoto="0" userDrawn="0">
            <p:ph type="body" idx="2" hasCustomPrompt="0"/>
          </p:nvPr>
        </p:nvSpPr>
        <p:spPr bwMode="auto">
          <a:xfrm>
            <a:off x="1005872" y="2380137"/>
            <a:ext cx="4876344" cy="341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◈"/>
              <a:defRPr sz="1800"/>
            </a:lvl1pPr>
            <a:lvl2pPr marL="914400" lvl="1" indent="-299719" algn="l">
              <a:spcBef>
                <a:spcPts val="600"/>
              </a:spcBef>
              <a:spcAft>
                <a:spcPts val="0"/>
              </a:spcAft>
              <a:buSzPts val="1120"/>
              <a:buChar char="◈"/>
              <a:defRPr sz="1600"/>
            </a:lvl2pPr>
            <a:lvl3pPr marL="1371600" lvl="2" indent="-290830" algn="l">
              <a:spcBef>
                <a:spcPts val="600"/>
              </a:spcBef>
              <a:spcAft>
                <a:spcPts val="0"/>
              </a:spcAft>
              <a:buSzPts val="980"/>
              <a:buChar char="◈"/>
              <a:defRPr sz="1400"/>
            </a:lvl3pPr>
            <a:lvl4pPr marL="1828800" lvl="3" indent="-281939" algn="l">
              <a:spcBef>
                <a:spcPts val="600"/>
              </a:spcBef>
              <a:spcAft>
                <a:spcPts val="0"/>
              </a:spcAft>
              <a:buSzPts val="840"/>
              <a:buChar char="◈"/>
              <a:defRPr sz="1200"/>
            </a:lvl4pPr>
            <a:lvl5pPr marL="2286000" lvl="4" indent="-281939" algn="l">
              <a:spcBef>
                <a:spcPts val="600"/>
              </a:spcBef>
              <a:spcAft>
                <a:spcPts val="0"/>
              </a:spcAft>
              <a:buSzPts val="840"/>
              <a:buChar char="◈"/>
              <a:defRPr sz="1200"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" name="Google Shape;46;p6" hidden="0"/>
          <p:cNvSpPr>
            <a:spLocks noAdjustHandles="0" noChangeArrowheads="0"/>
          </p:cNvSpPr>
          <p:nvPr isPhoto="0" userDrawn="0">
            <p:ph type="body" idx="3" hasCustomPrompt="0"/>
          </p:nvPr>
        </p:nvSpPr>
        <p:spPr bwMode="auto">
          <a:xfrm>
            <a:off x="6294966" y="1835253"/>
            <a:ext cx="4895330" cy="544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1680"/>
              <a:buNone/>
              <a:defRPr sz="2400" b="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pPr>
              <a:defRPr/>
            </a:pPr>
            <a:endParaRPr/>
          </a:p>
        </p:txBody>
      </p:sp>
      <p:sp>
        <p:nvSpPr>
          <p:cNvPr id="10" name="Google Shape;47;p6" hidden="0"/>
          <p:cNvSpPr>
            <a:spLocks noAdjustHandles="0" noChangeArrowheads="0"/>
          </p:cNvSpPr>
          <p:nvPr isPhoto="0" userDrawn="0">
            <p:ph type="body" idx="4" hasCustomPrompt="0"/>
          </p:nvPr>
        </p:nvSpPr>
        <p:spPr bwMode="auto">
          <a:xfrm>
            <a:off x="6294966" y="2380137"/>
            <a:ext cx="4895330" cy="341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◈"/>
              <a:defRPr sz="1800"/>
            </a:lvl1pPr>
            <a:lvl2pPr marL="914400" lvl="1" indent="-299719" algn="l">
              <a:spcBef>
                <a:spcPts val="600"/>
              </a:spcBef>
              <a:spcAft>
                <a:spcPts val="0"/>
              </a:spcAft>
              <a:buSzPts val="1120"/>
              <a:buChar char="◈"/>
              <a:defRPr sz="1600"/>
            </a:lvl2pPr>
            <a:lvl3pPr marL="1371600" lvl="2" indent="-290830" algn="l">
              <a:spcBef>
                <a:spcPts val="600"/>
              </a:spcBef>
              <a:spcAft>
                <a:spcPts val="0"/>
              </a:spcAft>
              <a:buSzPts val="980"/>
              <a:buChar char="◈"/>
              <a:defRPr sz="1400"/>
            </a:lvl3pPr>
            <a:lvl4pPr marL="1828800" lvl="3" indent="-281939" algn="l">
              <a:spcBef>
                <a:spcPts val="600"/>
              </a:spcBef>
              <a:spcAft>
                <a:spcPts val="0"/>
              </a:spcAft>
              <a:buSzPts val="840"/>
              <a:buChar char="◈"/>
              <a:defRPr sz="1200"/>
            </a:lvl4pPr>
            <a:lvl5pPr marL="2286000" lvl="4" indent="-281939" algn="l">
              <a:spcBef>
                <a:spcPts val="600"/>
              </a:spcBef>
              <a:spcAft>
                <a:spcPts val="0"/>
              </a:spcAft>
              <a:buSzPts val="840"/>
              <a:buChar char="◈"/>
              <a:defRPr sz="1200"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1" name="Google Shape;48;p6" hidden="0"/>
          <p:cNvSpPr>
            <a:spLocks noAdjustHandles="0" noChangeArrowheads="0"/>
          </p:cNvSpPr>
          <p:nvPr isPhoto="0" userDrawn="0">
            <p:ph type="dt" idx="10" hasCustomPrompt="0"/>
          </p:nvPr>
        </p:nvSpPr>
        <p:spPr bwMode="auto"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2" name="Google Shape;49;p6" hidden="0"/>
          <p:cNvSpPr>
            <a:spLocks noAdjustHandles="0" noChangeArrowheads="0"/>
          </p:cNvSpPr>
          <p:nvPr isPhoto="0" userDrawn="0">
            <p:ph type="ftr" idx="11" hasCustomPrompt="0"/>
          </p:nvPr>
        </p:nvSpPr>
        <p:spPr bwMode="auto"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3" name="Google Shape;50;p6" hidden="0"/>
          <p:cNvSpPr>
            <a:spLocks noAdjustHandles="0" noChangeArrowheads="0"/>
          </p:cNvSpPr>
          <p:nvPr isPhoto="0" userDrawn="0">
            <p:ph type="sldNum" idx="12" hasCustomPrompt="0"/>
          </p:nvPr>
        </p:nvSpPr>
        <p:spPr bwMode="auto">
          <a:xfrm>
            <a:off x="10514010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itle Only" preserve="0" showMasterPhAnim="0" type="titleOnly" userDrawn="1">
  <p:cSld name="TITLE_ONLY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52;p7" hidden="0"/>
          <p:cNvSpPr>
            <a:spLocks noAdjustHandles="0" noChangeArrowheads="0"/>
          </p:cNvSpPr>
          <p:nvPr isPhoto="0" userDrawn="0">
            <p:ph type="title" hasCustomPrompt="0"/>
          </p:nvPr>
        </p:nvSpPr>
        <p:spPr bwMode="auto">
          <a:xfrm>
            <a:off x="913795" y="609600"/>
            <a:ext cx="10353761" cy="97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53;p7" hidden="0"/>
          <p:cNvSpPr>
            <a:spLocks noAdjustHandles="0" noChangeArrowheads="0"/>
          </p:cNvSpPr>
          <p:nvPr isPhoto="0" userDrawn="0">
            <p:ph type="dt" idx="10" hasCustomPrompt="0"/>
          </p:nvPr>
        </p:nvSpPr>
        <p:spPr bwMode="auto"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54;p7" hidden="0"/>
          <p:cNvSpPr>
            <a:spLocks noAdjustHandles="0" noChangeArrowheads="0"/>
          </p:cNvSpPr>
          <p:nvPr isPhoto="0" userDrawn="0">
            <p:ph type="ftr" idx="11" hasCustomPrompt="0"/>
          </p:nvPr>
        </p:nvSpPr>
        <p:spPr bwMode="auto"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55;p7" hidden="0"/>
          <p:cNvSpPr>
            <a:spLocks noAdjustHandles="0" noChangeArrowheads="0"/>
          </p:cNvSpPr>
          <p:nvPr isPhoto="0" userDrawn="0">
            <p:ph type="sldNum" idx="12" hasCustomPrompt="0"/>
          </p:nvPr>
        </p:nvSpPr>
        <p:spPr bwMode="auto">
          <a:xfrm>
            <a:off x="10514010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Blank" preserve="0" showMasterPhAnim="0" type="blank" userDrawn="1">
  <p:cSld name="BLANK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57;p8" hidden="0"/>
          <p:cNvSpPr>
            <a:spLocks noAdjustHandles="0" noChangeArrowheads="0"/>
          </p:cNvSpPr>
          <p:nvPr isPhoto="0" userDrawn="0">
            <p:ph type="dt" idx="10" hasCustomPrompt="0"/>
          </p:nvPr>
        </p:nvSpPr>
        <p:spPr bwMode="auto"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58;p8" hidden="0"/>
          <p:cNvSpPr>
            <a:spLocks noAdjustHandles="0" noChangeArrowheads="0"/>
          </p:cNvSpPr>
          <p:nvPr isPhoto="0" userDrawn="0">
            <p:ph type="ftr" idx="11" hasCustomPrompt="0"/>
          </p:nvPr>
        </p:nvSpPr>
        <p:spPr bwMode="auto"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59;p8" hidden="0"/>
          <p:cNvSpPr>
            <a:spLocks noAdjustHandles="0" noChangeArrowheads="0"/>
          </p:cNvSpPr>
          <p:nvPr isPhoto="0" userDrawn="0">
            <p:ph type="sldNum" idx="12" hasCustomPrompt="0"/>
          </p:nvPr>
        </p:nvSpPr>
        <p:spPr bwMode="auto">
          <a:xfrm>
            <a:off x="10514010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Content with Caption" preserve="0" showMasterPhAnim="0" type="objTx" userDrawn="1">
  <p:cSld name="OBJECT_WITH_CAPTION_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61;p9" hidden="0"/>
          <p:cNvSpPr>
            <a:spLocks noAdjustHandles="0" noChangeArrowheads="0"/>
          </p:cNvSpPr>
          <p:nvPr isPhoto="0" userDrawn="0">
            <p:ph type="title" hasCustomPrompt="0"/>
          </p:nvPr>
        </p:nvSpPr>
        <p:spPr bwMode="auto">
          <a:xfrm>
            <a:off x="913795" y="609600"/>
            <a:ext cx="3706889" cy="1821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ustria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62;p9" hidden="0"/>
          <p:cNvSpPr>
            <a:spLocks noAdjustHandles="0" noChangeArrowheads="0"/>
          </p:cNvSpPr>
          <p:nvPr isPhoto="0" userDrawn="0">
            <p:ph type="body" idx="1" hasCustomPrompt="0"/>
          </p:nvPr>
        </p:nvSpPr>
        <p:spPr bwMode="auto">
          <a:xfrm>
            <a:off x="4855633" y="609600"/>
            <a:ext cx="6411924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marL="914400" lvl="1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2pPr>
            <a:lvl3pPr marL="1371600" lvl="2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marL="1828800" lvl="3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4pPr>
            <a:lvl5pPr marL="2286000" lvl="4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63;p9" hidden="0"/>
          <p:cNvSpPr>
            <a:spLocks noAdjustHandles="0" noChangeArrowheads="0"/>
          </p:cNvSpPr>
          <p:nvPr isPhoto="0" userDrawn="0">
            <p:ph type="body" idx="2" hasCustomPrompt="0"/>
          </p:nvPr>
        </p:nvSpPr>
        <p:spPr bwMode="auto">
          <a:xfrm>
            <a:off x="913795" y="2431517"/>
            <a:ext cx="3706889" cy="335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64;p9" hidden="0"/>
          <p:cNvSpPr>
            <a:spLocks noAdjustHandles="0" noChangeArrowheads="0"/>
          </p:cNvSpPr>
          <p:nvPr isPhoto="0" userDrawn="0">
            <p:ph type="dt" idx="10" hasCustomPrompt="0"/>
          </p:nvPr>
        </p:nvSpPr>
        <p:spPr bwMode="auto"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65;p9" hidden="0"/>
          <p:cNvSpPr>
            <a:spLocks noAdjustHandles="0" noChangeArrowheads="0"/>
          </p:cNvSpPr>
          <p:nvPr isPhoto="0" userDrawn="0">
            <p:ph type="ftr" idx="11" hasCustomPrompt="0"/>
          </p:nvPr>
        </p:nvSpPr>
        <p:spPr bwMode="auto"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" name="Google Shape;66;p9" hidden="0"/>
          <p:cNvSpPr>
            <a:spLocks noAdjustHandles="0" noChangeArrowheads="0"/>
          </p:cNvSpPr>
          <p:nvPr isPhoto="0" userDrawn="0">
            <p:ph type="sldNum" idx="12" hasCustomPrompt="0"/>
          </p:nvPr>
        </p:nvSpPr>
        <p:spPr bwMode="auto">
          <a:xfrm>
            <a:off x="10514010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Picture with Caption" preserve="0" showMasterPhAnim="0" type="picTx" userDrawn="1">
  <p:cSld name="PICTURE_WITH_CAPTION_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oogle Shape;68;p10" descr="Slate-V2-HD-vertPhotoInset.png" hidden="0"/>
          <p:cNvPicPr/>
          <p:nvPr isPhoto="0" userDrawn="0"/>
        </p:nvPicPr>
        <p:blipFill>
          <a:blip r:embed="rId2"/>
          <a:srcRect l="0" t="0" r="0" b="0"/>
          <a:stretch/>
        </p:blipFill>
        <p:spPr bwMode="auto">
          <a:xfrm>
            <a:off x="7293665" y="609600"/>
            <a:ext cx="3584166" cy="52048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69;p10" hidden="0"/>
          <p:cNvSpPr>
            <a:spLocks noAdjustHandles="0" noChangeArrowheads="0"/>
          </p:cNvSpPr>
          <p:nvPr isPhoto="0" userDrawn="0">
            <p:ph type="title" hasCustomPrompt="0"/>
          </p:nvPr>
        </p:nvSpPr>
        <p:spPr bwMode="auto">
          <a:xfrm>
            <a:off x="913795" y="609923"/>
            <a:ext cx="5934949" cy="182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Lustria"/>
              <a:buNone/>
              <a:defRPr sz="32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70;p10" hidden="0"/>
          <p:cNvSpPr/>
          <p:nvPr isPhoto="0" userDrawn="0">
            <p:ph type="pic" idx="2" hasCustomPrompt="0"/>
          </p:nvPr>
        </p:nvSpPr>
        <p:spPr bwMode="auto">
          <a:xfrm>
            <a:off x="7442551" y="763702"/>
            <a:ext cx="3275751" cy="4912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</a:defRPr>
            </a:lvl1pPr>
            <a:lvl2pPr marR="0" lvl="1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</a:defRPr>
            </a:lvl2pPr>
            <a:lvl3pPr marR="0" lvl="2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</a:defRPr>
            </a:lvl3pPr>
            <a:lvl4pPr marR="0" lvl="3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</a:defRPr>
            </a:lvl4pPr>
            <a:lvl5pPr marR="0" lvl="4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</a:defRPr>
            </a:lvl5pPr>
            <a:lvl6pPr marR="0" lvl="5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</a:defRPr>
            </a:lvl6pPr>
            <a:lvl7pPr marR="0" lvl="6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</a:defRPr>
            </a:lvl7pPr>
            <a:lvl8pPr marR="0" lvl="7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</a:defRPr>
            </a:lvl8pPr>
            <a:lvl9pPr marR="0" lvl="8" algn="l"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71;p10" hidden="0"/>
          <p:cNvSpPr>
            <a:spLocks noAdjustHandles="0" noChangeArrowheads="0"/>
          </p:cNvSpPr>
          <p:nvPr isPhoto="0" userDrawn="0">
            <p:ph type="body" idx="1" hasCustomPrompt="0"/>
          </p:nvPr>
        </p:nvSpPr>
        <p:spPr bwMode="auto">
          <a:xfrm>
            <a:off x="913795" y="2439261"/>
            <a:ext cx="5934949" cy="3376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72;p10" hidden="0"/>
          <p:cNvSpPr>
            <a:spLocks noAdjustHandles="0" noChangeArrowheads="0"/>
          </p:cNvSpPr>
          <p:nvPr isPhoto="0" userDrawn="0">
            <p:ph type="dt" idx="10" hasCustomPrompt="0"/>
          </p:nvPr>
        </p:nvSpPr>
        <p:spPr bwMode="auto"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" name="Google Shape;73;p10" hidden="0"/>
          <p:cNvSpPr>
            <a:spLocks noAdjustHandles="0" noChangeArrowheads="0"/>
          </p:cNvSpPr>
          <p:nvPr isPhoto="0" userDrawn="0">
            <p:ph type="ftr" idx="11" hasCustomPrompt="0"/>
          </p:nvPr>
        </p:nvSpPr>
        <p:spPr bwMode="auto"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0" name="Google Shape;74;p10" hidden="0"/>
          <p:cNvSpPr>
            <a:spLocks noAdjustHandles="0" noChangeArrowheads="0"/>
          </p:cNvSpPr>
          <p:nvPr isPhoto="0" userDrawn="0">
            <p:ph type="sldNum" idx="12" hasCustomPrompt="0"/>
          </p:nvPr>
        </p:nvSpPr>
        <p:spPr bwMode="auto">
          <a:xfrm>
            <a:off x="10514010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blipFill>
          <a:blip r:embed="rId19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0;p1" hidden="0"/>
          <p:cNvSpPr>
            <a:spLocks noAdjustHandles="0" noChangeArrowheads="0"/>
          </p:cNvSpPr>
          <p:nvPr isPhoto="0" userDrawn="0">
            <p:ph type="title" hasCustomPrompt="0"/>
          </p:nvPr>
        </p:nvSpPr>
        <p:spPr bwMode="auto">
          <a:xfrm>
            <a:off x="913795" y="609600"/>
            <a:ext cx="10353761" cy="97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  <a:defRPr sz="4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11;p1" hidden="0"/>
          <p:cNvSpPr>
            <a:spLocks noAdjustHandles="0" noChangeArrowheads="0"/>
          </p:cNvSpPr>
          <p:nvPr isPhoto="0" userDrawn="0">
            <p:ph type="body" idx="1" hasCustomPrompt="0"/>
          </p:nvPr>
        </p:nvSpPr>
        <p:spPr bwMode="auto">
          <a:xfrm>
            <a:off x="913795" y="1732449"/>
            <a:ext cx="10353761" cy="4058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175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◈"/>
              <a:defRPr sz="2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</a:defRPr>
            </a:lvl1pPr>
            <a:lvl2pPr marL="914400" marR="0" lvl="1" indent="-30861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60"/>
              <a:buFont typeface="Noto Sans Symbols"/>
              <a:buChar char="◈"/>
              <a:defRPr sz="18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</a:defRPr>
            </a:lvl2pPr>
            <a:lvl3pPr marL="1371600" marR="0" lvl="2" indent="-299719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Char char="◈"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</a:defRPr>
            </a:lvl3pPr>
            <a:lvl4pPr marL="1828800" marR="0" lvl="3" indent="-29083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</a:defRPr>
            </a:lvl4pPr>
            <a:lvl5pPr marL="2286000" marR="0" lvl="4" indent="-290829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</a:defRPr>
            </a:lvl5pPr>
            <a:lvl6pPr marL="2743200" marR="0" lvl="5" indent="-290829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</a:defRPr>
            </a:lvl6pPr>
            <a:lvl7pPr marL="3200400" marR="0" lvl="6" indent="-290829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</a:defRPr>
            </a:lvl7pPr>
            <a:lvl8pPr marL="3657600" marR="0" lvl="7" indent="-290829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</a:defRPr>
            </a:lvl8pPr>
            <a:lvl9pPr marL="4114800" marR="0" lvl="8" indent="-290829" algn="l"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98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12;p1" hidden="0"/>
          <p:cNvSpPr>
            <a:spLocks noAdjustHandles="0" noChangeArrowheads="0"/>
          </p:cNvSpPr>
          <p:nvPr isPhoto="0" userDrawn="0">
            <p:ph type="dt" idx="10" hasCustomPrompt="0"/>
          </p:nvPr>
        </p:nvSpPr>
        <p:spPr bwMode="auto"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F2F2F2"/>
                </a:solidFill>
                <a:latin typeface="Lustria"/>
                <a:ea typeface="Lustria"/>
                <a:cs typeface="Lustria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13;p1" hidden="0"/>
          <p:cNvSpPr>
            <a:spLocks noAdjustHandles="0" noChangeArrowheads="0"/>
          </p:cNvSpPr>
          <p:nvPr isPhoto="0" userDrawn="0">
            <p:ph type="ftr" idx="11" hasCustomPrompt="0"/>
          </p:nvPr>
        </p:nvSpPr>
        <p:spPr bwMode="auto"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F2F2F2"/>
                </a:solidFill>
                <a:latin typeface="Lustria"/>
                <a:ea typeface="Lustria"/>
                <a:cs typeface="Lustria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14;p1" hidden="0"/>
          <p:cNvSpPr>
            <a:spLocks noAdjustHandles="0" noChangeArrowheads="0"/>
          </p:cNvSpPr>
          <p:nvPr isPhoto="0" userDrawn="0">
            <p:ph type="sldNum" idx="12" hasCustomPrompt="0"/>
          </p:nvPr>
        </p:nvSpPr>
        <p:spPr bwMode="auto">
          <a:xfrm>
            <a:off x="10514010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F2F2F2"/>
                </a:solidFill>
                <a:latin typeface="Lustria"/>
                <a:ea typeface="Lustria"/>
                <a:cs typeface="Lustria"/>
              </a:defRPr>
            </a:lvl1pPr>
            <a:lvl2pPr marL="0" marR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F2F2F2"/>
                </a:solidFill>
                <a:latin typeface="Lustria"/>
                <a:ea typeface="Lustria"/>
                <a:cs typeface="Lustria"/>
              </a:defRPr>
            </a:lvl2pPr>
            <a:lvl3pPr marL="0" marR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F2F2F2"/>
                </a:solidFill>
                <a:latin typeface="Lustria"/>
                <a:ea typeface="Lustria"/>
                <a:cs typeface="Lustria"/>
              </a:defRPr>
            </a:lvl3pPr>
            <a:lvl4pPr marL="0" marR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F2F2F2"/>
                </a:solidFill>
                <a:latin typeface="Lustria"/>
                <a:ea typeface="Lustria"/>
                <a:cs typeface="Lustria"/>
              </a:defRPr>
            </a:lvl4pPr>
            <a:lvl5pPr marL="0" marR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F2F2F2"/>
                </a:solidFill>
                <a:latin typeface="Lustria"/>
                <a:ea typeface="Lustria"/>
                <a:cs typeface="Lustria"/>
              </a:defRPr>
            </a:lvl5pPr>
            <a:lvl6pPr marL="0" marR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F2F2F2"/>
                </a:solidFill>
                <a:latin typeface="Lustria"/>
                <a:ea typeface="Lustria"/>
                <a:cs typeface="Lustria"/>
              </a:defRPr>
            </a:lvl6pPr>
            <a:lvl7pPr marL="0" marR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F2F2F2"/>
                </a:solidFill>
                <a:latin typeface="Lustria"/>
                <a:ea typeface="Lustria"/>
                <a:cs typeface="Lustria"/>
              </a:defRPr>
            </a:lvl7pPr>
            <a:lvl8pPr marL="0" marR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F2F2F2"/>
                </a:solidFill>
                <a:latin typeface="Lustria"/>
                <a:ea typeface="Lustria"/>
                <a:cs typeface="Lustria"/>
              </a:defRPr>
            </a:lvl8pPr>
            <a:lvl9pPr marL="0" marR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F2F2F2"/>
                </a:solidFill>
                <a:latin typeface="Lustria"/>
                <a:ea typeface="Lustria"/>
                <a:cs typeface="Lustria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folHlink="folHlink" hlink="hlink" tx1="dk1" tx2="lt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dt="0" ftr="0" hdr="0" sldNum="1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image" Target="../media/image43.png"/></Relationships>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44.png"/><Relationship Id="rId4" Type="http://schemas.openxmlformats.org/officeDocument/2006/relationships/image" Target="../media/image45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rxiv.org/pdf/1712.09913.pdf" TargetMode="External"/><Relationship Id="rId3" Type="http://schemas.openxmlformats.org/officeDocument/2006/relationships/hyperlink" Target="https://github.com/tomgoldstein/loss-landscape" TargetMode="External"/><Relationship Id="rId4" Type="http://schemas.openxmlformats.org/officeDocument/2006/relationships/hyperlink" Target="https://www.paraview.org/" TargetMode="External"/><Relationship Id="rId5" Type="http://schemas.openxmlformats.org/officeDocument/2006/relationships/hyperlink" Target="https://archive.ics.uci.edu/ml/datasets/seismic-bumps" TargetMode="External"/></Relationships>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48;p19" hidden="0"/>
          <p:cNvSpPr>
            <a:spLocks noAdjustHandles="0" noChangeArrowheads="0"/>
          </p:cNvSpPr>
          <p:nvPr isPhoto="0" userDrawn="0">
            <p:ph type="ctrTitle" hasCustomPrompt="0"/>
          </p:nvPr>
        </p:nvSpPr>
        <p:spPr bwMode="auto">
          <a:xfrm>
            <a:off x="1375980" y="1356415"/>
            <a:ext cx="94401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Lustria"/>
              <a:buNone/>
              <a:defRPr/>
            </a:pPr>
            <a:r>
              <a:rPr lang="en-US"/>
              <a:t>Visualizing the Loss Landscape of Neural Nets</a:t>
            </a:r>
            <a:endParaRPr/>
          </a:p>
        </p:txBody>
      </p:sp>
      <p:sp>
        <p:nvSpPr>
          <p:cNvPr id="5" name="Google Shape;149;p19" hidden="0"/>
          <p:cNvSpPr>
            <a:spLocks noAdjustHandles="0" noChangeArrowheads="0"/>
          </p:cNvSpPr>
          <p:nvPr isPhoto="0" userDrawn="0">
            <p:ph type="subTitle" idx="1" hasCustomPrompt="0"/>
          </p:nvPr>
        </p:nvSpPr>
        <p:spPr bwMode="auto">
          <a:xfrm>
            <a:off x="1198075" y="3653000"/>
            <a:ext cx="9966900" cy="16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pPr>
            <a:r>
              <a:rPr lang="en-US"/>
              <a:t>Team Members:</a:t>
            </a:r>
            <a:endParaRPr/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pPr>
            <a:endParaRPr/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pPr>
            <a:r>
              <a:rPr lang="en-US"/>
              <a:t>Meer Suri, Chandni Akbar, Siffi Singh, Joseph Chataignon, </a:t>
            </a:r>
            <a:endParaRPr/>
          </a:p>
          <a:p>
            <a:pPr marL="0" lvl="0" indent="0" algn="ctr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pPr>
            <a:r>
              <a:rPr lang="en-US"/>
              <a:t>Raphaël Boulanger, Pierric Meunier</a:t>
            </a:r>
            <a:endParaRPr/>
          </a:p>
        </p:txBody>
      </p:sp>
      <p:sp>
        <p:nvSpPr>
          <p:cNvPr id="6" name="Google Shape;150;p19" hidden="0"/>
          <p:cNvSpPr>
            <a:spLocks noAdjustHandles="0" noChangeArrowheads="0"/>
          </p:cNvSpPr>
          <p:nvPr isPhoto="0" userDrawn="0">
            <p:ph type="sldNum" idx="12" hasCustomPrompt="0"/>
          </p:nvPr>
        </p:nvSpPr>
        <p:spPr bwMode="auto">
          <a:xfrm>
            <a:off x="10514010" y="5883275"/>
            <a:ext cx="75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defRPr/>
            </a:pPr>
            <a:r>
              <a:rPr lang="en-US"/>
              <a:t>1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13;p28" hidden="0"/>
          <p:cNvSpPr>
            <a:spLocks noAdjustHandles="0" noChangeArrowheads="0"/>
          </p:cNvSpPr>
          <p:nvPr isPhoto="0" userDrawn="0">
            <p:ph type="title" hasCustomPrompt="0"/>
          </p:nvPr>
        </p:nvSpPr>
        <p:spPr bwMode="auto">
          <a:xfrm>
            <a:off x="919045" y="422046"/>
            <a:ext cx="10353900" cy="9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  <a:defRPr/>
            </a:pPr>
            <a:r>
              <a:rPr lang="en-US"/>
              <a:t>With L2 Regularization</a:t>
            </a:r>
            <a:endParaRPr/>
          </a:p>
        </p:txBody>
      </p:sp>
      <p:pic>
        <p:nvPicPr>
          <p:cNvPr id="5" name="Google Shape;214;p28" hidden="0"/>
          <p:cNvPicPr/>
          <p:nvPr isPhoto="0" userDrawn="0"/>
        </p:nvPicPr>
        <p:blipFill>
          <a:blip r:embed="rId2"/>
          <a:stretch/>
        </p:blipFill>
        <p:spPr bwMode="auto">
          <a:xfrm>
            <a:off x="981025" y="1392551"/>
            <a:ext cx="4507771" cy="295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15;p28" hidden="0"/>
          <p:cNvPicPr/>
          <p:nvPr isPhoto="0" userDrawn="0"/>
        </p:nvPicPr>
        <p:blipFill>
          <a:blip r:embed="rId3"/>
          <a:stretch/>
        </p:blipFill>
        <p:spPr bwMode="auto">
          <a:xfrm>
            <a:off x="6327575" y="1392551"/>
            <a:ext cx="4424908" cy="295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16;p28" hidden="0"/>
          <p:cNvPicPr/>
          <p:nvPr isPhoto="0" userDrawn="0"/>
        </p:nvPicPr>
        <p:blipFill>
          <a:blip r:embed="rId4"/>
          <a:srcRect l="22467" t="22808" r="23783" b="28236"/>
          <a:stretch/>
        </p:blipFill>
        <p:spPr bwMode="auto">
          <a:xfrm>
            <a:off x="3144350" y="4210524"/>
            <a:ext cx="5903301" cy="27163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17;p28" hidden="0"/>
          <p:cNvSpPr>
            <a:spLocks noAdjustHandles="0" noChangeArrowheads="0"/>
          </p:cNvSpPr>
          <p:nvPr isPhoto="0" userDrawn="0">
            <p:ph type="sldNum" idx="12" hasCustomPrompt="0"/>
          </p:nvPr>
        </p:nvSpPr>
        <p:spPr bwMode="auto">
          <a:xfrm>
            <a:off x="10514010" y="5883275"/>
            <a:ext cx="75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defRPr/>
            </a:pPr>
            <a:r>
              <a:rPr lang="en-US"/>
              <a:t>10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22;p29" hidden="0"/>
          <p:cNvSpPr>
            <a:spLocks noAdjustHandles="0" noChangeArrowheads="0"/>
          </p:cNvSpPr>
          <p:nvPr isPhoto="0" userDrawn="0">
            <p:ph type="ctrTitle" hasCustomPrompt="0"/>
          </p:nvPr>
        </p:nvSpPr>
        <p:spPr bwMode="auto">
          <a:xfrm>
            <a:off x="1398125" y="2363900"/>
            <a:ext cx="9440034" cy="1828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Lustria"/>
              <a:buNone/>
              <a:defRPr/>
            </a:pPr>
            <a:r>
              <a:rPr lang="en-US"/>
              <a:t>Effect of depth on the loss landscape</a:t>
            </a:r>
            <a:endParaRPr/>
          </a:p>
        </p:txBody>
      </p:sp>
      <p:sp>
        <p:nvSpPr>
          <p:cNvPr id="5" name="Google Shape;223;p29" hidden="0"/>
          <p:cNvSpPr>
            <a:spLocks noAdjustHandles="0" noChangeArrowheads="0"/>
          </p:cNvSpPr>
          <p:nvPr isPhoto="0" userDrawn="0">
            <p:ph type="sldNum" idx="12" hasCustomPrompt="0"/>
          </p:nvPr>
        </p:nvSpPr>
        <p:spPr bwMode="auto">
          <a:xfrm>
            <a:off x="10514010" y="5883275"/>
            <a:ext cx="75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defRPr/>
            </a:pPr>
            <a:r>
              <a:rPr lang="en-US"/>
              <a:t>11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29;p30" hidden="0"/>
          <p:cNvSpPr>
            <a:spLocks noAdjustHandles="0" noChangeArrowheads="0"/>
          </p:cNvSpPr>
          <p:nvPr isPhoto="0" userDrawn="0">
            <p:ph type="title" hasCustomPrompt="0"/>
          </p:nvPr>
        </p:nvSpPr>
        <p:spPr bwMode="auto">
          <a:xfrm>
            <a:off x="913795" y="609600"/>
            <a:ext cx="10353900" cy="970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/>
              <a:t>Shallow and deeper models</a:t>
            </a:r>
            <a:endParaRPr/>
          </a:p>
        </p:txBody>
      </p:sp>
      <p:sp>
        <p:nvSpPr>
          <p:cNvPr id="5" name="Google Shape;230;p30" hidden="0"/>
          <p:cNvSpPr>
            <a:spLocks noAdjustHandles="0" noChangeArrowheads="0"/>
          </p:cNvSpPr>
          <p:nvPr isPhoto="0" userDrawn="0"/>
        </p:nvSpPr>
        <p:spPr bwMode="auto">
          <a:xfrm>
            <a:off x="1074150" y="2063950"/>
            <a:ext cx="3387600" cy="5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>
                <a:solidFill>
                  <a:srgbClr val="FFFFFF"/>
                </a:solidFill>
                <a:latin typeface="Lustria"/>
                <a:ea typeface="Lustria"/>
                <a:cs typeface="Lustria"/>
              </a:rPr>
              <a:t>1 layer with 1024 units</a:t>
            </a:r>
            <a:endParaRPr sz="2000">
              <a:solidFill>
                <a:srgbClr val="FFFFFF"/>
              </a:solidFill>
              <a:latin typeface="Lustria"/>
              <a:ea typeface="Lustria"/>
              <a:cs typeface="Lustria"/>
            </a:endParaRPr>
          </a:p>
        </p:txBody>
      </p:sp>
      <p:sp>
        <p:nvSpPr>
          <p:cNvPr id="6" name="Google Shape;231;p30" hidden="0"/>
          <p:cNvSpPr>
            <a:spLocks noAdjustHandles="0" noChangeArrowheads="0"/>
          </p:cNvSpPr>
          <p:nvPr isPhoto="0" userDrawn="0"/>
        </p:nvSpPr>
        <p:spPr bwMode="auto">
          <a:xfrm>
            <a:off x="7338925" y="2063950"/>
            <a:ext cx="3678000" cy="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>
                <a:solidFill>
                  <a:srgbClr val="FFFFFF"/>
                </a:solidFill>
                <a:latin typeface="Lustria"/>
                <a:ea typeface="Lustria"/>
                <a:cs typeface="Lustria"/>
              </a:rPr>
              <a:t>3</a:t>
            </a:r>
            <a:r>
              <a:rPr lang="en-US" sz="2000">
                <a:solidFill>
                  <a:srgbClr val="FFFFFF"/>
                </a:solidFill>
                <a:latin typeface="Lustria"/>
                <a:ea typeface="Lustria"/>
                <a:cs typeface="Lustria"/>
              </a:rPr>
              <a:t> layers of 128, 64 and 32 units</a:t>
            </a:r>
            <a:endParaRPr sz="2000">
              <a:solidFill>
                <a:srgbClr val="FFFFFF"/>
              </a:solidFill>
              <a:latin typeface="Lustria"/>
              <a:ea typeface="Lustria"/>
              <a:cs typeface="Lustria"/>
            </a:endParaRPr>
          </a:p>
        </p:txBody>
      </p:sp>
      <p:pic>
        <p:nvPicPr>
          <p:cNvPr id="7" name="Google Shape;232;p30" hidden="0"/>
          <p:cNvPicPr/>
          <p:nvPr isPhoto="0" userDrawn="0"/>
        </p:nvPicPr>
        <p:blipFill>
          <a:blip r:embed="rId2"/>
          <a:stretch/>
        </p:blipFill>
        <p:spPr bwMode="auto">
          <a:xfrm>
            <a:off x="7043024" y="2728100"/>
            <a:ext cx="4466612" cy="397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33;p30" hidden="0"/>
          <p:cNvPicPr/>
          <p:nvPr isPhoto="0" userDrawn="0"/>
        </p:nvPicPr>
        <p:blipFill>
          <a:blip r:embed="rId3"/>
          <a:stretch/>
        </p:blipFill>
        <p:spPr bwMode="auto">
          <a:xfrm>
            <a:off x="1147450" y="2728100"/>
            <a:ext cx="4071088" cy="39775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34;p30" hidden="0"/>
          <p:cNvSpPr>
            <a:spLocks noAdjustHandles="0" noChangeArrowheads="0"/>
          </p:cNvSpPr>
          <p:nvPr isPhoto="0" userDrawn="0">
            <p:ph type="title" hasCustomPrompt="0"/>
          </p:nvPr>
        </p:nvSpPr>
        <p:spPr bwMode="auto">
          <a:xfrm>
            <a:off x="4093951" y="1394650"/>
            <a:ext cx="4004100" cy="669299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/>
              <a:t>Seismic bumps dataset</a:t>
            </a:r>
            <a:endParaRPr sz="2400"/>
          </a:p>
        </p:txBody>
      </p:sp>
      <p:sp>
        <p:nvSpPr>
          <p:cNvPr id="10" name="Google Shape;235;p30" hidden="0"/>
          <p:cNvSpPr>
            <a:spLocks noAdjustHandles="0" noChangeArrowheads="0"/>
          </p:cNvSpPr>
          <p:nvPr isPhoto="0" userDrawn="0">
            <p:ph type="sldNum" idx="12" hasCustomPrompt="0"/>
          </p:nvPr>
        </p:nvSpPr>
        <p:spPr bwMode="auto">
          <a:xfrm>
            <a:off x="10514010" y="5883275"/>
            <a:ext cx="75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defRPr/>
            </a:pPr>
            <a:r>
              <a:rPr lang="en-US"/>
              <a:t>12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40;p31" hidden="0"/>
          <p:cNvSpPr>
            <a:spLocks noAdjustHandles="0" noChangeArrowheads="0"/>
          </p:cNvSpPr>
          <p:nvPr isPhoto="0" userDrawn="0">
            <p:ph type="title" hasCustomPrompt="0"/>
          </p:nvPr>
        </p:nvSpPr>
        <p:spPr bwMode="auto">
          <a:xfrm>
            <a:off x="932083" y="518160"/>
            <a:ext cx="10353761" cy="97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  <a:defRPr/>
            </a:pPr>
            <a:r>
              <a:rPr lang="en-US"/>
              <a:t>Shallow network – 4 layers</a:t>
            </a:r>
            <a:endParaRPr/>
          </a:p>
        </p:txBody>
      </p:sp>
      <p:pic>
        <p:nvPicPr>
          <p:cNvPr id="5" name="Google Shape;241;p31" hidden="0"/>
          <p:cNvPicPr/>
          <p:nvPr isPhoto="0" userDrawn="0">
            <p:ph type="body" idx="1" hasCustomPrompt="0"/>
          </p:nvPr>
        </p:nvPicPr>
        <p:blipFill>
          <a:blip r:embed="rId2"/>
          <a:srcRect l="0" t="0" r="0" b="0"/>
          <a:stretch/>
        </p:blipFill>
        <p:spPr bwMode="auto">
          <a:xfrm>
            <a:off x="731025" y="1580050"/>
            <a:ext cx="5933700" cy="472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42;p31" hidden="0"/>
          <p:cNvPicPr/>
          <p:nvPr isPhoto="0" userDrawn="0"/>
        </p:nvPicPr>
        <p:blipFill>
          <a:blip r:embed="rId3"/>
          <a:srcRect l="31040" t="8944" r="30793" b="7108"/>
          <a:stretch/>
        </p:blipFill>
        <p:spPr bwMode="auto">
          <a:xfrm>
            <a:off x="6985725" y="1463075"/>
            <a:ext cx="4425630" cy="49574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43;p31" hidden="0"/>
          <p:cNvSpPr>
            <a:spLocks noAdjustHandles="0" noChangeArrowheads="0"/>
          </p:cNvSpPr>
          <p:nvPr isPhoto="0" userDrawn="0">
            <p:ph type="sldNum" idx="12" hasCustomPrompt="0"/>
          </p:nvPr>
        </p:nvSpPr>
        <p:spPr bwMode="auto">
          <a:xfrm>
            <a:off x="10514010" y="5883275"/>
            <a:ext cx="75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defRPr/>
            </a:pPr>
            <a:r>
              <a:rPr lang="en-US"/>
              <a:t>13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48;p32" hidden="0"/>
          <p:cNvSpPr>
            <a:spLocks noAdjustHandles="0" noChangeArrowheads="0"/>
          </p:cNvSpPr>
          <p:nvPr isPhoto="0" userDrawn="0">
            <p:ph type="title" hasCustomPrompt="0"/>
          </p:nvPr>
        </p:nvSpPr>
        <p:spPr bwMode="auto">
          <a:xfrm>
            <a:off x="913795" y="523465"/>
            <a:ext cx="10353761" cy="97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  <a:defRPr/>
            </a:pPr>
            <a:r>
              <a:rPr lang="en-US"/>
              <a:t>Deep Network – 16 layers</a:t>
            </a:r>
            <a:endParaRPr/>
          </a:p>
        </p:txBody>
      </p:sp>
      <p:sp>
        <p:nvSpPr>
          <p:cNvPr id="5" name="Google Shape;249;p32" hidden="0"/>
          <p:cNvSpPr>
            <a:spLocks noAdjustHandles="0" noChangeArrowheads="0"/>
          </p:cNvSpPr>
          <p:nvPr isPhoto="0" userDrawn="0">
            <p:ph type="body" idx="1" hasCustomPrompt="0"/>
          </p:nvPr>
        </p:nvSpPr>
        <p:spPr bwMode="auto">
          <a:xfrm>
            <a:off x="913795" y="1732449"/>
            <a:ext cx="10353761" cy="4058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08210" algn="l">
              <a:spcBef>
                <a:spcPts val="0"/>
              </a:spcBef>
              <a:spcAft>
                <a:spcPts val="0"/>
              </a:spcAft>
              <a:buSzPts val="1540"/>
              <a:buFont typeface="Noto Sans Symbols"/>
              <a:buNone/>
              <a:defRPr/>
            </a:pPr>
            <a:endParaRPr sz="2200"/>
          </a:p>
        </p:txBody>
      </p:sp>
      <p:pic>
        <p:nvPicPr>
          <p:cNvPr id="6" name="Google Shape;250;p32" hidden="0"/>
          <p:cNvPicPr/>
          <p:nvPr isPhoto="0" userDrawn="0"/>
        </p:nvPicPr>
        <p:blipFill>
          <a:blip r:embed="rId2"/>
          <a:srcRect l="0" t="0" r="0" b="0"/>
          <a:stretch/>
        </p:blipFill>
        <p:spPr bwMode="auto">
          <a:xfrm>
            <a:off x="560094" y="1732449"/>
            <a:ext cx="6147610" cy="4617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51;p32" hidden="0"/>
          <p:cNvPicPr/>
          <p:nvPr isPhoto="0" userDrawn="0"/>
        </p:nvPicPr>
        <p:blipFill>
          <a:blip r:embed="rId3"/>
          <a:srcRect l="23506" t="2995" r="28745" b="3373"/>
          <a:stretch/>
        </p:blipFill>
        <p:spPr bwMode="auto">
          <a:xfrm>
            <a:off x="6771503" y="1573426"/>
            <a:ext cx="4802659" cy="476970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52;p32" hidden="0"/>
          <p:cNvSpPr>
            <a:spLocks noAdjustHandles="0" noChangeArrowheads="0"/>
          </p:cNvSpPr>
          <p:nvPr isPhoto="0" userDrawn="0">
            <p:ph type="sldNum" idx="12" hasCustomPrompt="0"/>
          </p:nvPr>
        </p:nvSpPr>
        <p:spPr bwMode="auto">
          <a:xfrm>
            <a:off x="10514010" y="5883275"/>
            <a:ext cx="75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defRPr/>
            </a:pPr>
            <a:r>
              <a:rPr lang="en-US"/>
              <a:t>14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57;p33" hidden="0"/>
          <p:cNvSpPr>
            <a:spLocks noAdjustHandles="0" noChangeArrowheads="0"/>
          </p:cNvSpPr>
          <p:nvPr isPhoto="0" userDrawn="0">
            <p:ph type="title" hasCustomPrompt="0"/>
          </p:nvPr>
        </p:nvSpPr>
        <p:spPr bwMode="auto">
          <a:xfrm>
            <a:off x="913795" y="483996"/>
            <a:ext cx="10353761" cy="97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  <a:defRPr/>
            </a:pPr>
            <a:r>
              <a:rPr lang="en-US"/>
              <a:t>Deep Network – 16 layers</a:t>
            </a:r>
            <a:endParaRPr/>
          </a:p>
        </p:txBody>
      </p:sp>
      <p:sp>
        <p:nvSpPr>
          <p:cNvPr id="5" name="Google Shape;258;p33" hidden="0"/>
          <p:cNvSpPr>
            <a:spLocks noAdjustHandles="0" noChangeArrowheads="0"/>
          </p:cNvSpPr>
          <p:nvPr isPhoto="0" userDrawn="0">
            <p:ph type="body" idx="1" hasCustomPrompt="0"/>
          </p:nvPr>
        </p:nvSpPr>
        <p:spPr bwMode="auto">
          <a:xfrm>
            <a:off x="913795" y="1732449"/>
            <a:ext cx="10353761" cy="4058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08210" algn="l">
              <a:spcBef>
                <a:spcPts val="0"/>
              </a:spcBef>
              <a:spcAft>
                <a:spcPts val="0"/>
              </a:spcAft>
              <a:buSzPts val="1540"/>
              <a:buFont typeface="Noto Sans Symbols"/>
              <a:buNone/>
              <a:defRPr/>
            </a:pPr>
            <a:endParaRPr sz="2200"/>
          </a:p>
        </p:txBody>
      </p:sp>
      <p:pic>
        <p:nvPicPr>
          <p:cNvPr id="6" name="Google Shape;259;p33" hidden="0"/>
          <p:cNvPicPr/>
          <p:nvPr isPhoto="0" userDrawn="0"/>
        </p:nvPicPr>
        <p:blipFill>
          <a:blip r:embed="rId2"/>
          <a:srcRect l="0" t="0" r="0" b="0"/>
          <a:stretch/>
        </p:blipFill>
        <p:spPr bwMode="auto">
          <a:xfrm>
            <a:off x="575296" y="1657319"/>
            <a:ext cx="6203628" cy="4819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60;p33" hidden="0"/>
          <p:cNvPicPr/>
          <p:nvPr isPhoto="0" userDrawn="0"/>
        </p:nvPicPr>
        <p:blipFill>
          <a:blip r:embed="rId3"/>
          <a:srcRect l="29156" t="5258" r="29974" b="5313"/>
          <a:stretch/>
        </p:blipFill>
        <p:spPr bwMode="auto">
          <a:xfrm>
            <a:off x="7023663" y="1580050"/>
            <a:ext cx="4488633" cy="497437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61;p33" hidden="0"/>
          <p:cNvSpPr>
            <a:spLocks noAdjustHandles="0" noChangeArrowheads="0"/>
          </p:cNvSpPr>
          <p:nvPr isPhoto="0" userDrawn="0">
            <p:ph type="sldNum" idx="12" hasCustomPrompt="0"/>
          </p:nvPr>
        </p:nvSpPr>
        <p:spPr bwMode="auto">
          <a:xfrm>
            <a:off x="10514010" y="5883275"/>
            <a:ext cx="75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defRPr/>
            </a:pPr>
            <a:r>
              <a:rPr lang="en-US"/>
              <a:t>15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66;p34" hidden="0"/>
          <p:cNvSpPr>
            <a:spLocks noAdjustHandles="0" noChangeArrowheads="0"/>
          </p:cNvSpPr>
          <p:nvPr isPhoto="0" userDrawn="0">
            <p:ph type="ctrTitle" hasCustomPrompt="0"/>
          </p:nvPr>
        </p:nvSpPr>
        <p:spPr bwMode="auto">
          <a:xfrm>
            <a:off x="1398125" y="2363900"/>
            <a:ext cx="9440034" cy="1828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Lustria"/>
              <a:buNone/>
              <a:defRPr/>
            </a:pPr>
            <a:r>
              <a:rPr lang="en-US"/>
              <a:t>Effect of skip connections on the loss landscape</a:t>
            </a:r>
            <a:endParaRPr/>
          </a:p>
        </p:txBody>
      </p:sp>
      <p:sp>
        <p:nvSpPr>
          <p:cNvPr id="5" name="Google Shape;267;p34" hidden="0"/>
          <p:cNvSpPr>
            <a:spLocks noAdjustHandles="0" noChangeArrowheads="0"/>
          </p:cNvSpPr>
          <p:nvPr isPhoto="0" userDrawn="0">
            <p:ph type="sldNum" idx="12" hasCustomPrompt="0"/>
          </p:nvPr>
        </p:nvSpPr>
        <p:spPr bwMode="auto">
          <a:xfrm>
            <a:off x="10514010" y="5883275"/>
            <a:ext cx="75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defRPr/>
            </a:pPr>
            <a:r>
              <a:rPr lang="en-US"/>
              <a:t>16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72;p35" hidden="0"/>
          <p:cNvSpPr>
            <a:spLocks noAdjustHandles="0" noChangeArrowheads="0"/>
          </p:cNvSpPr>
          <p:nvPr isPhoto="0" userDrawn="0">
            <p:ph type="title" hasCustomPrompt="0"/>
          </p:nvPr>
        </p:nvSpPr>
        <p:spPr bwMode="auto">
          <a:xfrm>
            <a:off x="932083" y="518160"/>
            <a:ext cx="10353761" cy="97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  <a:defRPr/>
            </a:pPr>
            <a:r>
              <a:rPr lang="en-US"/>
              <a:t>16 layer network with 1 skip connection</a:t>
            </a:r>
            <a:endParaRPr/>
          </a:p>
        </p:txBody>
      </p:sp>
      <p:pic>
        <p:nvPicPr>
          <p:cNvPr id="5" name="Google Shape;273;p35" hidden="0"/>
          <p:cNvPicPr/>
          <p:nvPr isPhoto="0" userDrawn="0"/>
        </p:nvPicPr>
        <p:blipFill>
          <a:blip r:embed="rId2"/>
          <a:srcRect l="23506" t="2995" r="28745" b="3373"/>
          <a:stretch/>
        </p:blipFill>
        <p:spPr bwMode="auto">
          <a:xfrm>
            <a:off x="1126525" y="1450433"/>
            <a:ext cx="2448696" cy="2431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74;p35" hidden="0"/>
          <p:cNvPicPr/>
          <p:nvPr isPhoto="0" userDrawn="0"/>
        </p:nvPicPr>
        <p:blipFill>
          <a:blip r:embed="rId3"/>
          <a:srcRect l="0" t="0" r="0" b="0"/>
          <a:stretch/>
        </p:blipFill>
        <p:spPr bwMode="auto">
          <a:xfrm>
            <a:off x="838200" y="3995349"/>
            <a:ext cx="3487440" cy="261963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75;p35" hidden="0"/>
          <p:cNvSpPr/>
          <p:nvPr isPhoto="0" userDrawn="0"/>
        </p:nvSpPr>
        <p:spPr bwMode="auto">
          <a:xfrm>
            <a:off x="4934464" y="3682315"/>
            <a:ext cx="1326292" cy="35422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 b="0" i="0" u="none" strike="noStrike" cap="none">
              <a:solidFill>
                <a:schemeClr val="dk1"/>
              </a:solidFill>
              <a:latin typeface="Lustria"/>
              <a:ea typeface="Lustria"/>
              <a:cs typeface="Lustria"/>
            </a:endParaRPr>
          </a:p>
        </p:txBody>
      </p:sp>
      <p:pic>
        <p:nvPicPr>
          <p:cNvPr id="8" name="Google Shape;276;p35" hidden="0"/>
          <p:cNvPicPr/>
          <p:nvPr isPhoto="0" userDrawn="0"/>
        </p:nvPicPr>
        <p:blipFill>
          <a:blip r:embed="rId4"/>
          <a:srcRect l="30252" t="0" r="30417" b="0"/>
          <a:stretch/>
        </p:blipFill>
        <p:spPr bwMode="auto">
          <a:xfrm>
            <a:off x="7593733" y="1027906"/>
            <a:ext cx="2421925" cy="3130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77;p35" hidden="0"/>
          <p:cNvPicPr/>
          <p:nvPr isPhoto="0" userDrawn="0"/>
        </p:nvPicPr>
        <p:blipFill>
          <a:blip r:embed="rId5"/>
          <a:srcRect l="0" t="0" r="0" b="0"/>
          <a:stretch/>
        </p:blipFill>
        <p:spPr bwMode="auto">
          <a:xfrm>
            <a:off x="7060974" y="3995348"/>
            <a:ext cx="3487441" cy="261963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278;p35" hidden="0"/>
          <p:cNvSpPr>
            <a:spLocks noAdjustHandles="0" noChangeArrowheads="0"/>
          </p:cNvSpPr>
          <p:nvPr isPhoto="0" userDrawn="0">
            <p:ph type="sldNum" idx="12" hasCustomPrompt="0"/>
          </p:nvPr>
        </p:nvSpPr>
        <p:spPr bwMode="auto">
          <a:xfrm>
            <a:off x="10514010" y="5883275"/>
            <a:ext cx="75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defRPr/>
            </a:pPr>
            <a:r>
              <a:rPr lang="en-US"/>
              <a:t>17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83;p36" hidden="0"/>
          <p:cNvSpPr>
            <a:spLocks noAdjustHandles="0" noChangeArrowheads="0"/>
          </p:cNvSpPr>
          <p:nvPr isPhoto="0" userDrawn="0">
            <p:ph type="title" hasCustomPrompt="0"/>
          </p:nvPr>
        </p:nvSpPr>
        <p:spPr bwMode="auto">
          <a:xfrm>
            <a:off x="932083" y="518160"/>
            <a:ext cx="10353900" cy="9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  <a:defRPr/>
            </a:pPr>
            <a:r>
              <a:rPr lang="en-US"/>
              <a:t>16 layer network with 1 skip connection</a:t>
            </a:r>
            <a:endParaRPr/>
          </a:p>
        </p:txBody>
      </p:sp>
      <p:pic>
        <p:nvPicPr>
          <p:cNvPr id="5" name="Google Shape;284;p36" hidden="0"/>
          <p:cNvPicPr/>
          <p:nvPr isPhoto="0" userDrawn="0"/>
        </p:nvPicPr>
        <p:blipFill>
          <a:blip r:embed="rId2"/>
          <a:srcRect l="29155" t="5258" r="29976" b="5311"/>
          <a:stretch/>
        </p:blipFill>
        <p:spPr bwMode="auto">
          <a:xfrm>
            <a:off x="1395092" y="1302271"/>
            <a:ext cx="2498124" cy="2768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85;p36" hidden="0"/>
          <p:cNvPicPr/>
          <p:nvPr isPhoto="0" userDrawn="0"/>
        </p:nvPicPr>
        <p:blipFill>
          <a:blip r:embed="rId3"/>
          <a:srcRect l="0" t="0" r="0" b="0"/>
          <a:stretch/>
        </p:blipFill>
        <p:spPr bwMode="auto">
          <a:xfrm>
            <a:off x="838200" y="4145564"/>
            <a:ext cx="3157192" cy="2452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86;p36" hidden="0"/>
          <p:cNvPicPr/>
          <p:nvPr isPhoto="0" userDrawn="0"/>
        </p:nvPicPr>
        <p:blipFill>
          <a:blip r:embed="rId4"/>
          <a:srcRect l="30631" t="3760" r="32923" b="3611"/>
          <a:stretch/>
        </p:blipFill>
        <p:spPr bwMode="auto">
          <a:xfrm>
            <a:off x="7401975" y="1233579"/>
            <a:ext cx="2232241" cy="2889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87;p36" hidden="0"/>
          <p:cNvPicPr/>
          <p:nvPr isPhoto="0" userDrawn="0"/>
        </p:nvPicPr>
        <p:blipFill>
          <a:blip r:embed="rId5"/>
          <a:srcRect l="0" t="0" r="0" b="0"/>
          <a:stretch/>
        </p:blipFill>
        <p:spPr bwMode="auto">
          <a:xfrm>
            <a:off x="6885329" y="4145564"/>
            <a:ext cx="3265535" cy="245294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88;p36" hidden="0"/>
          <p:cNvSpPr/>
          <p:nvPr isPhoto="0" userDrawn="0"/>
        </p:nvSpPr>
        <p:spPr bwMode="auto">
          <a:xfrm>
            <a:off x="4934464" y="3682315"/>
            <a:ext cx="1326300" cy="354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</a:endParaRPr>
          </a:p>
        </p:txBody>
      </p:sp>
      <p:sp>
        <p:nvSpPr>
          <p:cNvPr id="10" name="Google Shape;289;p36" hidden="0"/>
          <p:cNvSpPr>
            <a:spLocks noAdjustHandles="0" noChangeArrowheads="0"/>
          </p:cNvSpPr>
          <p:nvPr isPhoto="0" userDrawn="0">
            <p:ph type="sldNum" idx="12" hasCustomPrompt="0"/>
          </p:nvPr>
        </p:nvSpPr>
        <p:spPr bwMode="auto">
          <a:xfrm>
            <a:off x="10514010" y="5883275"/>
            <a:ext cx="75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defRPr/>
            </a:pPr>
            <a:r>
              <a:rPr lang="en-US"/>
              <a:t>18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94;p37" hidden="0"/>
          <p:cNvSpPr>
            <a:spLocks noAdjustHandles="0" noChangeArrowheads="0"/>
          </p:cNvSpPr>
          <p:nvPr isPhoto="0" userDrawn="0">
            <p:ph type="title" hasCustomPrompt="0"/>
          </p:nvPr>
        </p:nvSpPr>
        <p:spPr bwMode="auto">
          <a:xfrm>
            <a:off x="932083" y="518160"/>
            <a:ext cx="10353761" cy="97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  <a:defRPr/>
            </a:pPr>
            <a:r>
              <a:rPr lang="en-US"/>
              <a:t>16 layer network with 1 skip connection</a:t>
            </a:r>
            <a:endParaRPr/>
          </a:p>
        </p:txBody>
      </p:sp>
      <p:sp>
        <p:nvSpPr>
          <p:cNvPr id="5" name="Google Shape;295;p37" hidden="0"/>
          <p:cNvSpPr>
            <a:spLocks noAdjustHandles="0" noChangeArrowheads="0"/>
          </p:cNvSpPr>
          <p:nvPr isPhoto="0" userDrawn="0"/>
        </p:nvSpPr>
        <p:spPr bwMode="auto">
          <a:xfrm>
            <a:off x="1218750" y="2685525"/>
            <a:ext cx="18705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</a:rPr>
              <a:t>Without skip connection</a:t>
            </a:r>
            <a:endParaRPr sz="1800">
              <a:solidFill>
                <a:schemeClr val="lt1"/>
              </a:solidFill>
              <a:latin typeface="Lustria"/>
              <a:ea typeface="Lustria"/>
              <a:cs typeface="Lustria"/>
            </a:endParaRPr>
          </a:p>
        </p:txBody>
      </p:sp>
      <p:pic>
        <p:nvPicPr>
          <p:cNvPr id="6" name="Google Shape;296;p37" hidden="0"/>
          <p:cNvPicPr/>
          <p:nvPr isPhoto="0" userDrawn="0"/>
        </p:nvPicPr>
        <p:blipFill>
          <a:blip r:embed="rId2"/>
          <a:srcRect l="12529" t="-3698" r="18180" b="9423"/>
          <a:stretch/>
        </p:blipFill>
        <p:spPr bwMode="auto">
          <a:xfrm>
            <a:off x="2117124" y="906757"/>
            <a:ext cx="7702798" cy="53375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97;p37" hidden="0"/>
          <p:cNvSpPr>
            <a:spLocks noAdjustHandles="0" noChangeArrowheads="0"/>
          </p:cNvSpPr>
          <p:nvPr isPhoto="0" userDrawn="0"/>
        </p:nvSpPr>
        <p:spPr bwMode="auto">
          <a:xfrm>
            <a:off x="8711514" y="4534930"/>
            <a:ext cx="154047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>
                <a:solidFill>
                  <a:schemeClr val="lt1"/>
                </a:solidFill>
                <a:latin typeface="Lustria"/>
                <a:ea typeface="Lustria"/>
                <a:cs typeface="Lustria"/>
              </a:rPr>
              <a:t>With 1 skip connection</a:t>
            </a:r>
            <a:endParaRPr sz="1800">
              <a:solidFill>
                <a:schemeClr val="lt1"/>
              </a:solidFill>
              <a:latin typeface="Lustria"/>
              <a:ea typeface="Lustria"/>
              <a:cs typeface="Lustria"/>
            </a:endParaRPr>
          </a:p>
        </p:txBody>
      </p:sp>
      <p:sp>
        <p:nvSpPr>
          <p:cNvPr id="8" name="Google Shape;298;p37" hidden="0"/>
          <p:cNvSpPr>
            <a:spLocks noAdjustHandles="0" noChangeArrowheads="0"/>
          </p:cNvSpPr>
          <p:nvPr isPhoto="0" userDrawn="0"/>
        </p:nvSpPr>
        <p:spPr bwMode="auto">
          <a:xfrm>
            <a:off x="972065" y="5874949"/>
            <a:ext cx="370966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>
                <a:solidFill>
                  <a:schemeClr val="lt1"/>
                </a:solidFill>
                <a:latin typeface="Lustria"/>
                <a:ea typeface="Lustria"/>
                <a:cs typeface="Lustria"/>
              </a:rPr>
              <a:t>Random direction visualizations</a:t>
            </a:r>
            <a:endParaRPr sz="1800">
              <a:solidFill>
                <a:schemeClr val="lt1"/>
              </a:solidFill>
              <a:latin typeface="Lustria"/>
              <a:ea typeface="Lustria"/>
              <a:cs typeface="Lustria"/>
            </a:endParaRPr>
          </a:p>
        </p:txBody>
      </p:sp>
      <p:sp>
        <p:nvSpPr>
          <p:cNvPr id="9" name="Google Shape;299;p37" hidden="0"/>
          <p:cNvSpPr>
            <a:spLocks noAdjustHandles="0" noChangeArrowheads="0"/>
          </p:cNvSpPr>
          <p:nvPr isPhoto="0" userDrawn="0">
            <p:ph type="sldNum" idx="12" hasCustomPrompt="0"/>
          </p:nvPr>
        </p:nvSpPr>
        <p:spPr bwMode="auto">
          <a:xfrm>
            <a:off x="10514010" y="5883275"/>
            <a:ext cx="75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defRPr/>
            </a:pPr>
            <a:r>
              <a:rPr lang="en-US"/>
              <a:t>19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55;p20" hidden="0"/>
          <p:cNvSpPr>
            <a:spLocks noAdjustHandles="0" noChangeArrowheads="0"/>
          </p:cNvSpPr>
          <p:nvPr isPhoto="0" userDrawn="0">
            <p:ph type="title" hasCustomPrompt="0"/>
          </p:nvPr>
        </p:nvSpPr>
        <p:spPr bwMode="auto">
          <a:xfrm>
            <a:off x="913720" y="495975"/>
            <a:ext cx="10353900" cy="9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  <a:defRPr/>
            </a:pPr>
            <a:r>
              <a:rPr lang="en-US"/>
              <a:t>Outline</a:t>
            </a:r>
            <a:endParaRPr/>
          </a:p>
        </p:txBody>
      </p:sp>
      <p:sp>
        <p:nvSpPr>
          <p:cNvPr id="5" name="Google Shape;156;p20" hidden="0"/>
          <p:cNvSpPr>
            <a:spLocks noAdjustHandles="0" noChangeArrowheads="0"/>
          </p:cNvSpPr>
          <p:nvPr isPhoto="0" userDrawn="0">
            <p:ph type="body" idx="1" hasCustomPrompt="0"/>
          </p:nvPr>
        </p:nvSpPr>
        <p:spPr bwMode="auto">
          <a:xfrm>
            <a:off x="913800" y="1580050"/>
            <a:ext cx="10353600" cy="47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06000" algn="l">
              <a:spcBef>
                <a:spcPts val="0"/>
              </a:spcBef>
              <a:spcAft>
                <a:spcPts val="0"/>
              </a:spcAft>
              <a:buSzPts val="1960"/>
              <a:buFont typeface="Noto Sans Symbols"/>
              <a:buChar char="❑"/>
              <a:defRPr/>
            </a:pPr>
            <a:r>
              <a:rPr lang="en-US" sz="2800"/>
              <a:t>Introduction and Motivation</a:t>
            </a:r>
            <a:endParaRPr/>
          </a:p>
          <a:p>
            <a:pPr marL="342900" lvl="0" indent="-306000" algn="l">
              <a:spcBef>
                <a:spcPts val="1160"/>
              </a:spcBef>
              <a:spcAft>
                <a:spcPts val="0"/>
              </a:spcAft>
              <a:buSzPts val="1960"/>
              <a:buFont typeface="Noto Sans Symbols"/>
              <a:buChar char="❑"/>
              <a:defRPr/>
            </a:pPr>
            <a:r>
              <a:rPr lang="en-US" sz="2800"/>
              <a:t>Loss Function Visualization Technique</a:t>
            </a:r>
            <a:endParaRPr/>
          </a:p>
          <a:p>
            <a:pPr marL="342900" lvl="0" indent="-350450" algn="l">
              <a:spcBef>
                <a:spcPts val="1160"/>
              </a:spcBef>
              <a:spcAft>
                <a:spcPts val="0"/>
              </a:spcAft>
              <a:buSzPts val="1960"/>
              <a:buChar char="❑"/>
              <a:defRPr/>
            </a:pPr>
            <a:r>
              <a:rPr lang="en-US" sz="2800"/>
              <a:t>Effect of Regularization on loss landscape</a:t>
            </a:r>
            <a:endParaRPr sz="2800"/>
          </a:p>
          <a:p>
            <a:pPr marL="342900" lvl="0" indent="-306000" algn="l">
              <a:spcBef>
                <a:spcPts val="1160"/>
              </a:spcBef>
              <a:spcAft>
                <a:spcPts val="0"/>
              </a:spcAft>
              <a:buSzPts val="1960"/>
              <a:buFont typeface="Noto Sans Symbols"/>
              <a:buChar char="❑"/>
              <a:defRPr/>
            </a:pPr>
            <a:r>
              <a:rPr lang="en-US" sz="2800"/>
              <a:t>Effect of depth on the loss landscape</a:t>
            </a:r>
            <a:endParaRPr sz="2800"/>
          </a:p>
          <a:p>
            <a:pPr marL="342900" lvl="0" indent="-306000" algn="l">
              <a:spcBef>
                <a:spcPts val="1160"/>
              </a:spcBef>
              <a:spcAft>
                <a:spcPts val="0"/>
              </a:spcAft>
              <a:buSzPts val="1960"/>
              <a:buFont typeface="Noto Sans Symbols"/>
              <a:buChar char="❑"/>
              <a:defRPr/>
            </a:pPr>
            <a:r>
              <a:rPr lang="en-US" sz="2800"/>
              <a:t>Effect of skip connections on the loss landscape</a:t>
            </a:r>
            <a:endParaRPr/>
          </a:p>
          <a:p>
            <a:pPr marL="342900" lvl="0" indent="-306000" algn="l">
              <a:spcBef>
                <a:spcPts val="1160"/>
              </a:spcBef>
              <a:spcAft>
                <a:spcPts val="0"/>
              </a:spcAft>
              <a:buSzPts val="1960"/>
              <a:buFont typeface="Noto Sans Symbols"/>
              <a:buChar char="❑"/>
              <a:defRPr/>
            </a:pPr>
            <a:r>
              <a:rPr lang="en-US" sz="2800"/>
              <a:t>Visualization of the Optimization trajectory</a:t>
            </a:r>
            <a:endParaRPr/>
          </a:p>
          <a:p>
            <a:pPr marL="342900" lvl="0" indent="-306000" algn="l">
              <a:spcBef>
                <a:spcPts val="1160"/>
              </a:spcBef>
              <a:spcAft>
                <a:spcPts val="0"/>
              </a:spcAft>
              <a:buSzPts val="1960"/>
              <a:buFont typeface="Noto Sans Symbols"/>
              <a:buChar char="❑"/>
              <a:defRPr/>
            </a:pPr>
            <a:r>
              <a:rPr lang="en-US" sz="2800"/>
              <a:t>Effect of Batch size on the loss landscape</a:t>
            </a:r>
            <a:endParaRPr sz="2800"/>
          </a:p>
          <a:p>
            <a:pPr marL="342900" lvl="0" indent="-350450" algn="l">
              <a:spcBef>
                <a:spcPts val="1160"/>
              </a:spcBef>
              <a:spcAft>
                <a:spcPts val="0"/>
              </a:spcAft>
              <a:buSzPts val="1960"/>
              <a:buChar char="❑"/>
              <a:defRPr/>
            </a:pPr>
            <a:r>
              <a:rPr lang="en-US" sz="2800"/>
              <a:t>Conclusion and References</a:t>
            </a:r>
            <a:endParaRPr sz="2800"/>
          </a:p>
        </p:txBody>
      </p:sp>
      <p:sp>
        <p:nvSpPr>
          <p:cNvPr id="6" name="Google Shape;157;p20" hidden="0"/>
          <p:cNvSpPr>
            <a:spLocks noAdjustHandles="0" noChangeArrowheads="0"/>
          </p:cNvSpPr>
          <p:nvPr isPhoto="0" userDrawn="0">
            <p:ph type="sldNum" idx="12" hasCustomPrompt="0"/>
          </p:nvPr>
        </p:nvSpPr>
        <p:spPr bwMode="auto">
          <a:xfrm>
            <a:off x="10514010" y="5883275"/>
            <a:ext cx="75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defRPr/>
            </a:pPr>
            <a:r>
              <a:rPr lang="en-US"/>
              <a:t>2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304;p38" hidden="0"/>
          <p:cNvSpPr>
            <a:spLocks noAdjustHandles="0" noChangeArrowheads="0"/>
          </p:cNvSpPr>
          <p:nvPr isPhoto="0" userDrawn="0">
            <p:ph type="ctrTitle" hasCustomPrompt="0"/>
          </p:nvPr>
        </p:nvSpPr>
        <p:spPr bwMode="auto">
          <a:xfrm>
            <a:off x="1398125" y="2363900"/>
            <a:ext cx="9440034" cy="1828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Lustria"/>
              <a:buNone/>
              <a:defRPr/>
            </a:pPr>
            <a:r>
              <a:rPr lang="en-US"/>
              <a:t>Visualization of the Optimization trajectory</a:t>
            </a:r>
            <a:endParaRPr/>
          </a:p>
        </p:txBody>
      </p:sp>
      <p:sp>
        <p:nvSpPr>
          <p:cNvPr id="5" name="Google Shape;305;p38" hidden="0"/>
          <p:cNvSpPr>
            <a:spLocks noAdjustHandles="0" noChangeArrowheads="0"/>
          </p:cNvSpPr>
          <p:nvPr isPhoto="0" userDrawn="0">
            <p:ph type="sldNum" idx="12" hasCustomPrompt="0"/>
          </p:nvPr>
        </p:nvSpPr>
        <p:spPr bwMode="auto">
          <a:xfrm>
            <a:off x="10514010" y="5883275"/>
            <a:ext cx="75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defRPr/>
            </a:pPr>
            <a:r>
              <a:rPr lang="en-US"/>
              <a:t>20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310;p39" hidden="0"/>
          <p:cNvSpPr>
            <a:spLocks noAdjustHandles="0" noChangeArrowheads="0"/>
          </p:cNvSpPr>
          <p:nvPr isPhoto="0" userDrawn="0">
            <p:ph type="title" hasCustomPrompt="0"/>
          </p:nvPr>
        </p:nvSpPr>
        <p:spPr bwMode="auto">
          <a:xfrm>
            <a:off x="913795" y="483996"/>
            <a:ext cx="10353761" cy="97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  <a:defRPr/>
            </a:pPr>
            <a:r>
              <a:rPr lang="en-US"/>
              <a:t>Random directions fail</a:t>
            </a:r>
            <a:endParaRPr/>
          </a:p>
        </p:txBody>
      </p:sp>
      <p:pic>
        <p:nvPicPr>
          <p:cNvPr id="5" name="Google Shape;311;p39" hidden="0"/>
          <p:cNvPicPr/>
          <p:nvPr isPhoto="0" userDrawn="0">
            <p:ph type="body" idx="1" hasCustomPrompt="0"/>
          </p:nvPr>
        </p:nvPicPr>
        <p:blipFill>
          <a:blip r:embed="rId2"/>
          <a:srcRect l="0" t="0" r="0" b="0"/>
          <a:stretch/>
        </p:blipFill>
        <p:spPr bwMode="auto">
          <a:xfrm>
            <a:off x="528952" y="1749750"/>
            <a:ext cx="5673236" cy="4140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312;p39" hidden="0"/>
          <p:cNvPicPr/>
          <p:nvPr isPhoto="0" userDrawn="0"/>
        </p:nvPicPr>
        <p:blipFill>
          <a:blip r:embed="rId3"/>
          <a:srcRect l="0" t="0" r="0" b="0"/>
          <a:stretch/>
        </p:blipFill>
        <p:spPr bwMode="auto">
          <a:xfrm>
            <a:off x="6321061" y="1749750"/>
            <a:ext cx="5439138" cy="4140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13;p39" hidden="0"/>
          <p:cNvPicPr/>
          <p:nvPr isPhoto="0" userDrawn="0"/>
        </p:nvPicPr>
        <p:blipFill>
          <a:blip r:embed="rId3"/>
          <a:srcRect l="0" t="0" r="0" b="0"/>
          <a:stretch/>
        </p:blipFill>
        <p:spPr bwMode="auto">
          <a:xfrm>
            <a:off x="6330205" y="1749750"/>
            <a:ext cx="5439138" cy="414062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314;p39" hidden="0"/>
          <p:cNvSpPr>
            <a:spLocks noAdjustHandles="0" noChangeArrowheads="0"/>
          </p:cNvSpPr>
          <p:nvPr isPhoto="0" userDrawn="0">
            <p:ph type="sldNum" idx="12" hasCustomPrompt="0"/>
          </p:nvPr>
        </p:nvSpPr>
        <p:spPr bwMode="auto">
          <a:xfrm>
            <a:off x="10514010" y="5883275"/>
            <a:ext cx="75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defRPr/>
            </a:pPr>
            <a:r>
              <a:rPr lang="en-US"/>
              <a:t>21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320;p40" hidden="0"/>
          <p:cNvSpPr>
            <a:spLocks noAdjustHandles="0" noChangeArrowheads="0"/>
          </p:cNvSpPr>
          <p:nvPr isPhoto="0" userDrawn="0">
            <p:ph type="title" hasCustomPrompt="0"/>
          </p:nvPr>
        </p:nvSpPr>
        <p:spPr bwMode="auto">
          <a:xfrm>
            <a:off x="913795" y="609600"/>
            <a:ext cx="10353900" cy="970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/>
              <a:t>Non Random Visualization</a:t>
            </a:r>
            <a:endParaRPr/>
          </a:p>
        </p:txBody>
      </p:sp>
      <p:sp>
        <p:nvSpPr>
          <p:cNvPr id="5" name="Google Shape;321;p40" hidden="0"/>
          <p:cNvSpPr>
            <a:spLocks noAdjustHandles="0" noChangeArrowheads="0"/>
          </p:cNvSpPr>
          <p:nvPr isPhoto="0" userDrawn="0">
            <p:ph type="body" idx="1" hasCustomPrompt="0"/>
          </p:nvPr>
        </p:nvSpPr>
        <p:spPr bwMode="auto">
          <a:xfrm>
            <a:off x="913800" y="1732450"/>
            <a:ext cx="10353900" cy="462539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403789" algn="l">
              <a:lnSpc>
                <a:spcPct val="114999"/>
              </a:lnSpc>
              <a:spcBef>
                <a:spcPts val="600"/>
              </a:spcBef>
              <a:spcAft>
                <a:spcPts val="0"/>
              </a:spcAft>
              <a:buSzPts val="2800"/>
              <a:buFont typeface="Lustria"/>
              <a:buChar char="❑"/>
              <a:defRPr/>
            </a:pPr>
            <a:r>
              <a:rPr lang="en-US" sz="2800">
                <a:solidFill>
                  <a:srgbClr val="DBEFF9"/>
                </a:solidFill>
              </a:rPr>
              <a:t>Define a  direction matrix </a:t>
            </a:r>
            <a:r>
              <a:rPr lang="en-US" sz="2800" i="1">
                <a:solidFill>
                  <a:srgbClr val="DBEFF9"/>
                </a:solidFill>
              </a:rPr>
              <a:t>M </a:t>
            </a:r>
            <a:r>
              <a:rPr lang="en-US" sz="2800">
                <a:solidFill>
                  <a:srgbClr val="DBEFF9"/>
                </a:solidFill>
              </a:rPr>
              <a:t>which is a stack of difference directions</a:t>
            </a:r>
            <a:endParaRPr sz="2800">
              <a:solidFill>
                <a:srgbClr val="DBEFF9"/>
              </a:solidFill>
            </a:endParaRPr>
          </a:p>
          <a:p>
            <a:pPr marL="1634399" lvl="0" indent="0" algn="l">
              <a:lnSpc>
                <a:spcPct val="114999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sz="2800">
                <a:solidFill>
                  <a:srgbClr val="FFFF00"/>
                </a:solidFill>
              </a:rPr>
              <a:t>M = [W</a:t>
            </a:r>
            <a:r>
              <a:rPr lang="en-US" sz="2800" baseline="30000">
                <a:solidFill>
                  <a:srgbClr val="FFFF00"/>
                </a:solidFill>
              </a:rPr>
              <a:t>(0)</a:t>
            </a:r>
            <a:r>
              <a:rPr lang="en-US" sz="2800">
                <a:solidFill>
                  <a:srgbClr val="FFFF00"/>
                </a:solidFill>
              </a:rPr>
              <a:t>-W</a:t>
            </a:r>
            <a:r>
              <a:rPr lang="en-US" sz="2800" baseline="30000">
                <a:solidFill>
                  <a:srgbClr val="FFFF00"/>
                </a:solidFill>
              </a:rPr>
              <a:t>(n)</a:t>
            </a:r>
            <a:r>
              <a:rPr lang="en-US" sz="2800">
                <a:solidFill>
                  <a:srgbClr val="FFFF00"/>
                </a:solidFill>
              </a:rPr>
              <a:t>;W</a:t>
            </a:r>
            <a:r>
              <a:rPr lang="en-US" sz="2800" baseline="30000">
                <a:solidFill>
                  <a:srgbClr val="FFFF00"/>
                </a:solidFill>
              </a:rPr>
              <a:t>(1)</a:t>
            </a:r>
            <a:r>
              <a:rPr lang="en-US" sz="2800">
                <a:solidFill>
                  <a:srgbClr val="FFFF00"/>
                </a:solidFill>
              </a:rPr>
              <a:t>-W</a:t>
            </a:r>
            <a:r>
              <a:rPr lang="en-US" sz="2800" baseline="30000">
                <a:solidFill>
                  <a:srgbClr val="FFFF00"/>
                </a:solidFill>
              </a:rPr>
              <a:t>(n)</a:t>
            </a:r>
            <a:r>
              <a:rPr lang="en-US" sz="2800">
                <a:solidFill>
                  <a:srgbClr val="FFFF00"/>
                </a:solidFill>
              </a:rPr>
              <a:t>;...;W</a:t>
            </a:r>
            <a:r>
              <a:rPr lang="en-US" sz="2800" baseline="30000">
                <a:solidFill>
                  <a:srgbClr val="FFFF00"/>
                </a:solidFill>
              </a:rPr>
              <a:t>(n-1)</a:t>
            </a:r>
            <a:r>
              <a:rPr lang="en-US" sz="2800">
                <a:solidFill>
                  <a:srgbClr val="FFFF00"/>
                </a:solidFill>
              </a:rPr>
              <a:t>-W</a:t>
            </a:r>
            <a:r>
              <a:rPr lang="en-US" sz="2800" baseline="30000">
                <a:solidFill>
                  <a:srgbClr val="FFFF00"/>
                </a:solidFill>
              </a:rPr>
              <a:t>(n)</a:t>
            </a:r>
            <a:r>
              <a:rPr lang="en-US" sz="2800">
                <a:solidFill>
                  <a:srgbClr val="FFFF00"/>
                </a:solidFill>
              </a:rPr>
              <a:t>]</a:t>
            </a:r>
            <a:endParaRPr sz="2800">
              <a:solidFill>
                <a:srgbClr val="FFFF00"/>
              </a:solidFill>
            </a:endParaRPr>
          </a:p>
          <a:p>
            <a:pPr marL="342900" lvl="0" indent="-403789" algn="l">
              <a:lnSpc>
                <a:spcPct val="114999"/>
              </a:lnSpc>
              <a:spcBef>
                <a:spcPts val="600"/>
              </a:spcBef>
              <a:spcAft>
                <a:spcPts val="0"/>
              </a:spcAft>
              <a:buSzPts val="2800"/>
              <a:buFont typeface="Lustria"/>
              <a:buChar char="❑"/>
              <a:defRPr/>
            </a:pPr>
            <a:r>
              <a:rPr lang="en-US" sz="2800">
                <a:solidFill>
                  <a:srgbClr val="DBEFF9"/>
                </a:solidFill>
              </a:rPr>
              <a:t>Perform PCA on </a:t>
            </a:r>
            <a:r>
              <a:rPr lang="en-US" sz="2800" i="1">
                <a:solidFill>
                  <a:srgbClr val="DBEFF9"/>
                </a:solidFill>
              </a:rPr>
              <a:t>M</a:t>
            </a:r>
            <a:r>
              <a:rPr lang="en-US" sz="2800">
                <a:solidFill>
                  <a:srgbClr val="DBEFF9"/>
                </a:solidFill>
              </a:rPr>
              <a:t> and retain the first 2 principal components</a:t>
            </a:r>
            <a:endParaRPr sz="2800">
              <a:solidFill>
                <a:srgbClr val="DBEFF9"/>
              </a:solidFill>
            </a:endParaRPr>
          </a:p>
          <a:p>
            <a:pPr marL="342900" lvl="0" indent="-403789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2800"/>
              <a:buFont typeface="Lustria"/>
              <a:buChar char="❑"/>
              <a:defRPr/>
            </a:pPr>
            <a:r>
              <a:rPr lang="en-US" sz="2800">
                <a:solidFill>
                  <a:srgbClr val="DBEFF9"/>
                </a:solidFill>
              </a:rPr>
              <a:t>Project each </a:t>
            </a:r>
            <a:r>
              <a:rPr lang="en-US" sz="2800" i="1">
                <a:solidFill>
                  <a:srgbClr val="DBEFF9"/>
                </a:solidFill>
              </a:rPr>
              <a:t>W</a:t>
            </a:r>
            <a:r>
              <a:rPr lang="en-US" sz="2800" i="1" baseline="30000">
                <a:solidFill>
                  <a:srgbClr val="DBEFF9"/>
                </a:solidFill>
              </a:rPr>
              <a:t>(i)</a:t>
            </a:r>
            <a:r>
              <a:rPr lang="en-US" sz="2800" i="1">
                <a:solidFill>
                  <a:srgbClr val="DBEFF9"/>
                </a:solidFill>
              </a:rPr>
              <a:t>-W</a:t>
            </a:r>
            <a:r>
              <a:rPr lang="en-US" sz="2800" i="1" baseline="30000">
                <a:solidFill>
                  <a:srgbClr val="DBEFF9"/>
                </a:solidFill>
              </a:rPr>
              <a:t>(n)</a:t>
            </a:r>
            <a:r>
              <a:rPr lang="en-US" sz="2800">
                <a:solidFill>
                  <a:srgbClr val="DBEFF9"/>
                </a:solidFill>
              </a:rPr>
              <a:t> onto the plane defined by the 2 principal components using least squares</a:t>
            </a:r>
            <a:endParaRPr sz="2800">
              <a:solidFill>
                <a:srgbClr val="DBEFF9"/>
              </a:solidFill>
            </a:endParaRPr>
          </a:p>
          <a:p>
            <a:pPr marL="342900" lvl="0" indent="-403789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2800"/>
              <a:buFont typeface="Lustria"/>
              <a:buChar char="❑"/>
              <a:defRPr/>
            </a:pPr>
            <a:r>
              <a:rPr lang="en-US" sz="2800">
                <a:solidFill>
                  <a:srgbClr val="DBEFF9"/>
                </a:solidFill>
              </a:rPr>
              <a:t>Each projection is one point in the optimization trajectory</a:t>
            </a:r>
            <a:endParaRPr sz="2800"/>
          </a:p>
        </p:txBody>
      </p:sp>
      <p:sp>
        <p:nvSpPr>
          <p:cNvPr id="6" name="Google Shape;322;p40" hidden="0"/>
          <p:cNvSpPr>
            <a:spLocks noAdjustHandles="0" noChangeArrowheads="0"/>
          </p:cNvSpPr>
          <p:nvPr isPhoto="0" userDrawn="0">
            <p:ph type="sldNum" idx="12" hasCustomPrompt="0"/>
          </p:nvPr>
        </p:nvSpPr>
        <p:spPr bwMode="auto">
          <a:xfrm>
            <a:off x="10514010" y="5883275"/>
            <a:ext cx="75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defRPr/>
            </a:pPr>
            <a:r>
              <a:rPr lang="en-US"/>
              <a:t>22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327;p41" hidden="0"/>
          <p:cNvSpPr>
            <a:spLocks noAdjustHandles="0" noChangeArrowheads="0"/>
          </p:cNvSpPr>
          <p:nvPr isPhoto="0" userDrawn="0">
            <p:ph type="title" hasCustomPrompt="0"/>
          </p:nvPr>
        </p:nvSpPr>
        <p:spPr bwMode="auto">
          <a:xfrm>
            <a:off x="913795" y="483996"/>
            <a:ext cx="10353761" cy="97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  <a:defRPr/>
            </a:pPr>
            <a:r>
              <a:rPr lang="en-US"/>
              <a:t>1 Random direction + 1 PCA direction</a:t>
            </a:r>
            <a:endParaRPr/>
          </a:p>
        </p:txBody>
      </p:sp>
      <p:pic>
        <p:nvPicPr>
          <p:cNvPr id="5" name="Google Shape;328;p41" hidden="0"/>
          <p:cNvPicPr/>
          <p:nvPr isPhoto="0" userDrawn="0"/>
        </p:nvPicPr>
        <p:blipFill>
          <a:blip r:embed="rId2"/>
          <a:srcRect l="0" t="0" r="0" b="0"/>
          <a:stretch/>
        </p:blipFill>
        <p:spPr bwMode="auto">
          <a:xfrm>
            <a:off x="711008" y="1690687"/>
            <a:ext cx="5397184" cy="4290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329;p41" hidden="0"/>
          <p:cNvPicPr/>
          <p:nvPr isPhoto="0" userDrawn="0"/>
        </p:nvPicPr>
        <p:blipFill>
          <a:blip r:embed="rId3"/>
          <a:srcRect l="0" t="0" r="0" b="0"/>
          <a:stretch/>
        </p:blipFill>
        <p:spPr bwMode="auto">
          <a:xfrm>
            <a:off x="6237899" y="1690687"/>
            <a:ext cx="5397184" cy="429045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30;p41" hidden="0"/>
          <p:cNvSpPr>
            <a:spLocks noAdjustHandles="0" noChangeArrowheads="0"/>
          </p:cNvSpPr>
          <p:nvPr isPhoto="0" userDrawn="0">
            <p:ph type="sldNum" idx="12" hasCustomPrompt="0"/>
          </p:nvPr>
        </p:nvSpPr>
        <p:spPr bwMode="auto">
          <a:xfrm>
            <a:off x="10514010" y="5883275"/>
            <a:ext cx="75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defRPr/>
            </a:pPr>
            <a:r>
              <a:rPr lang="en-US"/>
              <a:t>23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335;p42" hidden="0"/>
          <p:cNvSpPr>
            <a:spLocks noAdjustHandles="0" noChangeArrowheads="0"/>
          </p:cNvSpPr>
          <p:nvPr isPhoto="0" userDrawn="0">
            <p:ph type="title" hasCustomPrompt="0"/>
          </p:nvPr>
        </p:nvSpPr>
        <p:spPr bwMode="auto">
          <a:xfrm>
            <a:off x="913795" y="483996"/>
            <a:ext cx="10353761" cy="97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  <a:defRPr/>
            </a:pPr>
            <a:r>
              <a:rPr lang="en-US"/>
              <a:t>2 PCA directions</a:t>
            </a:r>
            <a:endParaRPr/>
          </a:p>
        </p:txBody>
      </p:sp>
      <p:pic>
        <p:nvPicPr>
          <p:cNvPr id="5" name="Google Shape;336;p42" hidden="0"/>
          <p:cNvPicPr/>
          <p:nvPr isPhoto="0" userDrawn="0"/>
        </p:nvPicPr>
        <p:blipFill>
          <a:blip r:embed="rId2"/>
          <a:srcRect l="0" t="0" r="0" b="0"/>
          <a:stretch/>
        </p:blipFill>
        <p:spPr bwMode="auto">
          <a:xfrm>
            <a:off x="442580" y="1572872"/>
            <a:ext cx="5555671" cy="4416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337;p42" hidden="0"/>
          <p:cNvPicPr/>
          <p:nvPr isPhoto="0" userDrawn="0"/>
        </p:nvPicPr>
        <p:blipFill>
          <a:blip r:embed="rId3"/>
          <a:srcRect l="0" t="0" r="0" b="0"/>
          <a:stretch/>
        </p:blipFill>
        <p:spPr bwMode="auto">
          <a:xfrm>
            <a:off x="6090236" y="1572873"/>
            <a:ext cx="5614192" cy="441644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38;p42" hidden="0"/>
          <p:cNvSpPr>
            <a:spLocks noAdjustHandles="0" noChangeArrowheads="0"/>
          </p:cNvSpPr>
          <p:nvPr isPhoto="0" userDrawn="0">
            <p:ph type="sldNum" idx="12" hasCustomPrompt="0"/>
          </p:nvPr>
        </p:nvSpPr>
        <p:spPr bwMode="auto">
          <a:xfrm>
            <a:off x="10514010" y="5883275"/>
            <a:ext cx="75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defRPr/>
            </a:pPr>
            <a:r>
              <a:rPr lang="en-US"/>
              <a:t>24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343;p43" hidden="0"/>
          <p:cNvSpPr>
            <a:spLocks noAdjustHandles="0" noChangeArrowheads="0"/>
          </p:cNvSpPr>
          <p:nvPr isPhoto="0" userDrawn="0">
            <p:ph type="title" hasCustomPrompt="0"/>
          </p:nvPr>
        </p:nvSpPr>
        <p:spPr bwMode="auto">
          <a:xfrm>
            <a:off x="913795" y="483996"/>
            <a:ext cx="10353761" cy="97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  <a:defRPr/>
            </a:pPr>
            <a:r>
              <a:rPr lang="en-US"/>
              <a:t>RNN loss landscape</a:t>
            </a:r>
            <a:endParaRPr/>
          </a:p>
        </p:txBody>
      </p:sp>
      <p:pic>
        <p:nvPicPr>
          <p:cNvPr id="5" name="Google Shape;344;p43" hidden="0"/>
          <p:cNvPicPr/>
          <p:nvPr isPhoto="0" userDrawn="0"/>
        </p:nvPicPr>
        <p:blipFill>
          <a:blip r:embed="rId2"/>
          <a:stretch/>
        </p:blipFill>
        <p:spPr bwMode="auto">
          <a:xfrm>
            <a:off x="761025" y="1665650"/>
            <a:ext cx="5703326" cy="4559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345;p43" hidden="0"/>
          <p:cNvPicPr/>
          <p:nvPr isPhoto="0" userDrawn="0"/>
        </p:nvPicPr>
        <p:blipFill>
          <a:blip r:embed="rId3"/>
          <a:srcRect l="21521" t="0" r="24729" b="0"/>
          <a:stretch/>
        </p:blipFill>
        <p:spPr bwMode="auto">
          <a:xfrm>
            <a:off x="6997975" y="1709400"/>
            <a:ext cx="4566174" cy="43263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46;p43" hidden="0"/>
          <p:cNvSpPr>
            <a:spLocks noAdjustHandles="0" noChangeArrowheads="0"/>
          </p:cNvSpPr>
          <p:nvPr isPhoto="0" userDrawn="0">
            <p:ph type="sldNum" idx="12" hasCustomPrompt="0"/>
          </p:nvPr>
        </p:nvSpPr>
        <p:spPr bwMode="auto">
          <a:xfrm>
            <a:off x="10514010" y="5883275"/>
            <a:ext cx="75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defRPr/>
            </a:pPr>
            <a:r>
              <a:rPr lang="en-US"/>
              <a:t>25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351;p44" hidden="0"/>
          <p:cNvSpPr>
            <a:spLocks noAdjustHandles="0" noChangeArrowheads="0"/>
          </p:cNvSpPr>
          <p:nvPr isPhoto="0" userDrawn="0">
            <p:ph type="title" hasCustomPrompt="0"/>
          </p:nvPr>
        </p:nvSpPr>
        <p:spPr bwMode="auto">
          <a:xfrm>
            <a:off x="913795" y="483996"/>
            <a:ext cx="10353900" cy="9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  <a:defRPr/>
            </a:pPr>
            <a:r>
              <a:rPr lang="en-US"/>
              <a:t>RNN loss landscape</a:t>
            </a:r>
            <a:endParaRPr/>
          </a:p>
        </p:txBody>
      </p:sp>
      <p:pic>
        <p:nvPicPr>
          <p:cNvPr id="5" name="Google Shape;352;p44" hidden="0"/>
          <p:cNvPicPr/>
          <p:nvPr isPhoto="0" userDrawn="0"/>
        </p:nvPicPr>
        <p:blipFill>
          <a:blip r:embed="rId2"/>
          <a:srcRect l="0" t="0" r="0" b="0"/>
          <a:stretch/>
        </p:blipFill>
        <p:spPr bwMode="auto">
          <a:xfrm>
            <a:off x="655320" y="1557302"/>
            <a:ext cx="5836922" cy="466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353;p44" hidden="0"/>
          <p:cNvPicPr/>
          <p:nvPr isPhoto="0" userDrawn="0">
            <p:ph type="body" idx="1" hasCustomPrompt="0"/>
          </p:nvPr>
        </p:nvPicPr>
        <p:blipFill>
          <a:blip r:embed="rId3"/>
          <a:srcRect l="17316" t="0" r="28789" b="8674"/>
          <a:stretch/>
        </p:blipFill>
        <p:spPr bwMode="auto">
          <a:xfrm>
            <a:off x="6380369" y="1557302"/>
            <a:ext cx="5407500" cy="4666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54;p44" hidden="0"/>
          <p:cNvSpPr>
            <a:spLocks noAdjustHandles="0" noChangeArrowheads="0"/>
          </p:cNvSpPr>
          <p:nvPr isPhoto="0" userDrawn="0">
            <p:ph type="sldNum" idx="12" hasCustomPrompt="0"/>
          </p:nvPr>
        </p:nvSpPr>
        <p:spPr bwMode="auto">
          <a:xfrm>
            <a:off x="10514010" y="5883275"/>
            <a:ext cx="75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defRPr/>
            </a:pPr>
            <a:r>
              <a:rPr lang="en-US"/>
              <a:t>26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359;p45" hidden="0"/>
          <p:cNvSpPr>
            <a:spLocks noAdjustHandles="0" noChangeArrowheads="0"/>
          </p:cNvSpPr>
          <p:nvPr isPhoto="0" userDrawn="0">
            <p:ph type="ctrTitle" hasCustomPrompt="0"/>
          </p:nvPr>
        </p:nvSpPr>
        <p:spPr bwMode="auto">
          <a:xfrm>
            <a:off x="1398125" y="2363900"/>
            <a:ext cx="9440034" cy="1828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Lustria"/>
              <a:buNone/>
              <a:defRPr/>
            </a:pPr>
            <a:r>
              <a:rPr lang="en-US"/>
              <a:t>Effect of Batch size on the loss landscape</a:t>
            </a:r>
            <a:endParaRPr/>
          </a:p>
        </p:txBody>
      </p:sp>
      <p:sp>
        <p:nvSpPr>
          <p:cNvPr id="5" name="Google Shape;360;p45" hidden="0"/>
          <p:cNvSpPr>
            <a:spLocks noAdjustHandles="0" noChangeArrowheads="0"/>
          </p:cNvSpPr>
          <p:nvPr isPhoto="0" userDrawn="0">
            <p:ph type="sldNum" idx="12" hasCustomPrompt="0"/>
          </p:nvPr>
        </p:nvSpPr>
        <p:spPr bwMode="auto">
          <a:xfrm>
            <a:off x="10514010" y="5883275"/>
            <a:ext cx="75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defRPr/>
            </a:pPr>
            <a:r>
              <a:rPr lang="en-US"/>
              <a:t>27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365;p46" hidden="0"/>
          <p:cNvSpPr>
            <a:spLocks noAdjustHandles="0" noChangeArrowheads="0"/>
          </p:cNvSpPr>
          <p:nvPr isPhoto="0" userDrawn="0">
            <p:ph type="title" hasCustomPrompt="0"/>
          </p:nvPr>
        </p:nvSpPr>
        <p:spPr bwMode="auto">
          <a:xfrm>
            <a:off x="913795" y="483996"/>
            <a:ext cx="10353900" cy="9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  <a:defRPr/>
            </a:pPr>
            <a:r>
              <a:rPr lang="en-US"/>
              <a:t>Smaller and larger batch size</a:t>
            </a:r>
            <a:endParaRPr/>
          </a:p>
        </p:txBody>
      </p:sp>
      <p:sp>
        <p:nvSpPr>
          <p:cNvPr id="5" name="Google Shape;366;p46" hidden="0"/>
          <p:cNvSpPr>
            <a:spLocks noAdjustHandles="0" noChangeArrowheads="0"/>
          </p:cNvSpPr>
          <p:nvPr isPhoto="0" userDrawn="0">
            <p:ph type="title" hasCustomPrompt="0"/>
          </p:nvPr>
        </p:nvSpPr>
        <p:spPr bwMode="auto">
          <a:xfrm>
            <a:off x="5321848" y="2516774"/>
            <a:ext cx="1537800" cy="3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  <a:defRPr/>
            </a:pPr>
            <a:r>
              <a:rPr lang="en-US" sz="1400"/>
              <a:t>batch size 64</a:t>
            </a:r>
            <a:endParaRPr sz="1400"/>
          </a:p>
        </p:txBody>
      </p:sp>
      <p:sp>
        <p:nvSpPr>
          <p:cNvPr id="6" name="Google Shape;367;p46" hidden="0"/>
          <p:cNvSpPr>
            <a:spLocks noAdjustHandles="0" noChangeArrowheads="0"/>
          </p:cNvSpPr>
          <p:nvPr isPhoto="0" userDrawn="0">
            <p:ph type="title" hasCustomPrompt="0"/>
          </p:nvPr>
        </p:nvSpPr>
        <p:spPr bwMode="auto">
          <a:xfrm>
            <a:off x="8960262" y="2475550"/>
            <a:ext cx="1537800" cy="3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  <a:defRPr/>
            </a:pPr>
            <a:r>
              <a:rPr lang="en-US" sz="1400"/>
              <a:t>batch size 512</a:t>
            </a:r>
            <a:endParaRPr sz="1400"/>
          </a:p>
        </p:txBody>
      </p:sp>
      <p:sp>
        <p:nvSpPr>
          <p:cNvPr id="7" name="Google Shape;368;p46" hidden="0"/>
          <p:cNvSpPr>
            <a:spLocks noAdjustHandles="0" noChangeArrowheads="0"/>
          </p:cNvSpPr>
          <p:nvPr isPhoto="0" userDrawn="0">
            <p:ph type="title" hasCustomPrompt="0"/>
          </p:nvPr>
        </p:nvSpPr>
        <p:spPr bwMode="auto">
          <a:xfrm>
            <a:off x="1516358" y="1454450"/>
            <a:ext cx="9159300" cy="5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  <a:defRPr/>
            </a:pPr>
            <a:r>
              <a:rPr lang="en-US" sz="2400"/>
              <a:t>shallow </a:t>
            </a:r>
            <a:r>
              <a:rPr lang="en-US" sz="2400"/>
              <a:t>(1 layer) models</a:t>
            </a:r>
            <a:endParaRPr sz="2400"/>
          </a:p>
        </p:txBody>
      </p:sp>
      <p:pic>
        <p:nvPicPr>
          <p:cNvPr id="8" name="Google Shape;369;p46" hidden="0"/>
          <p:cNvPicPr/>
          <p:nvPr isPhoto="0" userDrawn="0"/>
        </p:nvPicPr>
        <p:blipFill>
          <a:blip r:embed="rId2"/>
          <a:stretch/>
        </p:blipFill>
        <p:spPr bwMode="auto">
          <a:xfrm>
            <a:off x="8107599" y="3541250"/>
            <a:ext cx="3243125" cy="316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370;p46" hidden="0"/>
          <p:cNvPicPr/>
          <p:nvPr isPhoto="0" userDrawn="0"/>
        </p:nvPicPr>
        <p:blipFill>
          <a:blip r:embed="rId3"/>
          <a:stretch/>
        </p:blipFill>
        <p:spPr bwMode="auto">
          <a:xfrm>
            <a:off x="614000" y="3205325"/>
            <a:ext cx="3342500" cy="329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371;p46" hidden="0"/>
          <p:cNvSpPr>
            <a:spLocks noAdjustHandles="0" noChangeArrowheads="0"/>
          </p:cNvSpPr>
          <p:nvPr isPhoto="0" userDrawn="0">
            <p:ph type="title" hasCustomPrompt="0"/>
          </p:nvPr>
        </p:nvSpPr>
        <p:spPr bwMode="auto">
          <a:xfrm>
            <a:off x="1516348" y="2516774"/>
            <a:ext cx="1537800" cy="3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  <a:defRPr/>
            </a:pPr>
            <a:r>
              <a:rPr lang="en-US" sz="1400"/>
              <a:t>batch size 5</a:t>
            </a:r>
            <a:endParaRPr sz="1400"/>
          </a:p>
        </p:txBody>
      </p:sp>
      <p:pic>
        <p:nvPicPr>
          <p:cNvPr id="11" name="Google Shape;372;p46" hidden="0"/>
          <p:cNvPicPr/>
          <p:nvPr isPhoto="0" userDrawn="0"/>
        </p:nvPicPr>
        <p:blipFill>
          <a:blip r:embed="rId4"/>
          <a:stretch/>
        </p:blipFill>
        <p:spPr bwMode="auto">
          <a:xfrm>
            <a:off x="4452542" y="3205325"/>
            <a:ext cx="3159009" cy="335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373;p46" hidden="0"/>
          <p:cNvSpPr>
            <a:spLocks noAdjustHandles="0" noChangeArrowheads="0"/>
          </p:cNvSpPr>
          <p:nvPr isPhoto="0" userDrawn="0">
            <p:ph type="sldNum" idx="12" hasCustomPrompt="0"/>
          </p:nvPr>
        </p:nvSpPr>
        <p:spPr bwMode="auto">
          <a:xfrm>
            <a:off x="10514010" y="5883275"/>
            <a:ext cx="75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defRPr/>
            </a:pPr>
            <a:r>
              <a:rPr lang="en-US"/>
              <a:t>28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378;p47" hidden="0"/>
          <p:cNvSpPr>
            <a:spLocks noAdjustHandles="0" noChangeArrowheads="0"/>
          </p:cNvSpPr>
          <p:nvPr isPhoto="0" userDrawn="0">
            <p:ph type="title" hasCustomPrompt="0"/>
          </p:nvPr>
        </p:nvSpPr>
        <p:spPr bwMode="auto">
          <a:xfrm>
            <a:off x="913795" y="483996"/>
            <a:ext cx="10353761" cy="97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  <a:defRPr/>
            </a:pPr>
            <a:r>
              <a:rPr lang="en-US"/>
              <a:t>Smaller and larger batch size</a:t>
            </a:r>
            <a:endParaRPr/>
          </a:p>
        </p:txBody>
      </p:sp>
      <p:pic>
        <p:nvPicPr>
          <p:cNvPr id="5" name="Google Shape;379;p47" hidden="0"/>
          <p:cNvPicPr/>
          <p:nvPr isPhoto="0" userDrawn="0"/>
        </p:nvPicPr>
        <p:blipFill>
          <a:blip r:embed="rId2"/>
          <a:stretch/>
        </p:blipFill>
        <p:spPr bwMode="auto">
          <a:xfrm>
            <a:off x="4348402" y="2917400"/>
            <a:ext cx="3857576" cy="34351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80;p47" hidden="0"/>
          <p:cNvSpPr>
            <a:spLocks noAdjustHandles="0" noChangeArrowheads="0"/>
          </p:cNvSpPr>
          <p:nvPr isPhoto="0" userDrawn="0">
            <p:ph type="title" hasCustomPrompt="0"/>
          </p:nvPr>
        </p:nvSpPr>
        <p:spPr bwMode="auto">
          <a:xfrm>
            <a:off x="5508286" y="2299024"/>
            <a:ext cx="1537800" cy="3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  <a:defRPr/>
            </a:pPr>
            <a:r>
              <a:rPr lang="en-US" sz="1400"/>
              <a:t>batch size 64</a:t>
            </a:r>
            <a:endParaRPr sz="1400"/>
          </a:p>
        </p:txBody>
      </p:sp>
      <p:sp>
        <p:nvSpPr>
          <p:cNvPr id="7" name="Google Shape;381;p47" hidden="0"/>
          <p:cNvSpPr>
            <a:spLocks noAdjustHandles="0" noChangeArrowheads="0"/>
          </p:cNvSpPr>
          <p:nvPr isPhoto="0" userDrawn="0">
            <p:ph type="title" hasCustomPrompt="0"/>
          </p:nvPr>
        </p:nvSpPr>
        <p:spPr bwMode="auto">
          <a:xfrm>
            <a:off x="9437800" y="2299025"/>
            <a:ext cx="1537800" cy="3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  <a:defRPr/>
            </a:pPr>
            <a:r>
              <a:rPr lang="en-US" sz="1400"/>
              <a:t>batch size 512</a:t>
            </a:r>
            <a:endParaRPr sz="1400"/>
          </a:p>
        </p:txBody>
      </p:sp>
      <p:pic>
        <p:nvPicPr>
          <p:cNvPr id="8" name="Google Shape;382;p47" hidden="0"/>
          <p:cNvPicPr/>
          <p:nvPr isPhoto="0" userDrawn="0"/>
        </p:nvPicPr>
        <p:blipFill>
          <a:blip r:embed="rId3"/>
          <a:stretch/>
        </p:blipFill>
        <p:spPr bwMode="auto">
          <a:xfrm>
            <a:off x="8060275" y="3824075"/>
            <a:ext cx="3999501" cy="26170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383;p47" hidden="0"/>
          <p:cNvSpPr>
            <a:spLocks noAdjustHandles="0" noChangeArrowheads="0"/>
          </p:cNvSpPr>
          <p:nvPr isPhoto="0" userDrawn="0">
            <p:ph type="title" hasCustomPrompt="0"/>
          </p:nvPr>
        </p:nvSpPr>
        <p:spPr bwMode="auto">
          <a:xfrm>
            <a:off x="1516358" y="1454450"/>
            <a:ext cx="9159300" cy="5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  <a:defRPr/>
            </a:pPr>
            <a:r>
              <a:rPr lang="en-US" sz="2400"/>
              <a:t>“deep” (3 layers) models</a:t>
            </a:r>
            <a:endParaRPr sz="2400"/>
          </a:p>
        </p:txBody>
      </p:sp>
      <p:pic>
        <p:nvPicPr>
          <p:cNvPr id="10" name="Google Shape;384;p47" hidden="0"/>
          <p:cNvPicPr/>
          <p:nvPr isPhoto="0" userDrawn="0"/>
        </p:nvPicPr>
        <p:blipFill>
          <a:blip r:embed="rId4"/>
          <a:stretch/>
        </p:blipFill>
        <p:spPr bwMode="auto">
          <a:xfrm>
            <a:off x="167050" y="3824075"/>
            <a:ext cx="4181351" cy="2504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385;p47" hidden="0"/>
          <p:cNvSpPr>
            <a:spLocks noAdjustHandles="0" noChangeArrowheads="0"/>
          </p:cNvSpPr>
          <p:nvPr isPhoto="0" userDrawn="0">
            <p:ph type="title" hasCustomPrompt="0"/>
          </p:nvPr>
        </p:nvSpPr>
        <p:spPr bwMode="auto">
          <a:xfrm>
            <a:off x="1488825" y="2299025"/>
            <a:ext cx="1537800" cy="3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  <a:defRPr/>
            </a:pPr>
            <a:r>
              <a:rPr lang="en-US" sz="1400"/>
              <a:t>batch size 5</a:t>
            </a:r>
            <a:endParaRPr sz="1400"/>
          </a:p>
        </p:txBody>
      </p:sp>
      <p:sp>
        <p:nvSpPr>
          <p:cNvPr id="12" name="Google Shape;386;p47" hidden="0"/>
          <p:cNvSpPr>
            <a:spLocks noAdjustHandles="0" noChangeArrowheads="0"/>
          </p:cNvSpPr>
          <p:nvPr isPhoto="0" userDrawn="0">
            <p:ph type="sldNum" idx="12" hasCustomPrompt="0"/>
          </p:nvPr>
        </p:nvSpPr>
        <p:spPr bwMode="auto">
          <a:xfrm>
            <a:off x="10514010" y="5883275"/>
            <a:ext cx="75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defRPr/>
            </a:pPr>
            <a:r>
              <a:rPr lang="en-US"/>
              <a:t>29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62;p21" hidden="0"/>
          <p:cNvSpPr>
            <a:spLocks noAdjustHandles="0" noChangeArrowheads="0"/>
          </p:cNvSpPr>
          <p:nvPr isPhoto="0" userDrawn="0">
            <p:ph type="ctrTitle" hasCustomPrompt="0"/>
          </p:nvPr>
        </p:nvSpPr>
        <p:spPr bwMode="auto">
          <a:xfrm>
            <a:off x="1370693" y="1769540"/>
            <a:ext cx="9440034" cy="1828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Lustria"/>
              <a:buNone/>
              <a:defRPr/>
            </a:pPr>
            <a:r>
              <a:rPr lang="en-US"/>
              <a:t>Introduction and Motivation</a:t>
            </a:r>
            <a:endParaRPr/>
          </a:p>
        </p:txBody>
      </p:sp>
      <p:sp>
        <p:nvSpPr>
          <p:cNvPr id="5" name="Google Shape;163;p21" hidden="0"/>
          <p:cNvSpPr>
            <a:spLocks noAdjustHandles="0" noChangeArrowheads="0"/>
          </p:cNvSpPr>
          <p:nvPr isPhoto="0" userDrawn="0">
            <p:ph type="sldNum" idx="12" hasCustomPrompt="0"/>
          </p:nvPr>
        </p:nvSpPr>
        <p:spPr bwMode="auto">
          <a:xfrm>
            <a:off x="10514010" y="5883275"/>
            <a:ext cx="75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defRPr/>
            </a:pPr>
            <a:r>
              <a:rPr lang="en-US"/>
              <a:t>3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391;p48" hidden="0"/>
          <p:cNvSpPr>
            <a:spLocks noAdjustHandles="0" noChangeArrowheads="0"/>
          </p:cNvSpPr>
          <p:nvPr isPhoto="0" userDrawn="0">
            <p:ph type="title" hasCustomPrompt="0"/>
          </p:nvPr>
        </p:nvSpPr>
        <p:spPr bwMode="auto">
          <a:xfrm>
            <a:off x="913720" y="407600"/>
            <a:ext cx="10353900" cy="9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Lustria"/>
              <a:buNone/>
              <a:defRPr/>
            </a:pPr>
            <a:r>
              <a:rPr lang="en-US" sz="4800"/>
              <a:t>Conclusion</a:t>
            </a:r>
            <a:endParaRPr sz="4800"/>
          </a:p>
        </p:txBody>
      </p:sp>
      <p:sp>
        <p:nvSpPr>
          <p:cNvPr id="5" name="Google Shape;392;p48" hidden="0"/>
          <p:cNvSpPr>
            <a:spLocks noAdjustHandles="0" noChangeArrowheads="0"/>
          </p:cNvSpPr>
          <p:nvPr isPhoto="0" userDrawn="0">
            <p:ph type="body" idx="1" hasCustomPrompt="0"/>
          </p:nvPr>
        </p:nvSpPr>
        <p:spPr bwMode="auto">
          <a:xfrm>
            <a:off x="913800" y="1378100"/>
            <a:ext cx="10353600" cy="51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06000" algn="l">
              <a:spcBef>
                <a:spcPts val="0"/>
              </a:spcBef>
              <a:spcAft>
                <a:spcPts val="0"/>
              </a:spcAft>
              <a:buSzPts val="1680"/>
              <a:buFont typeface="Noto Sans Symbols"/>
              <a:buChar char="❑"/>
              <a:defRPr/>
            </a:pPr>
            <a:r>
              <a:rPr lang="en-US" sz="2400"/>
              <a:t>Neural networks have advanced dramatically in recent years, largely on anecdotal knowledge and theoretical results with complex assumptions.</a:t>
            </a:r>
            <a:endParaRPr/>
          </a:p>
          <a:p>
            <a:pPr marL="342900" lvl="0" indent="-261550" algn="l">
              <a:spcBef>
                <a:spcPts val="800"/>
              </a:spcBef>
              <a:spcAft>
                <a:spcPts val="0"/>
              </a:spcAft>
              <a:buSzPts val="700"/>
              <a:buFont typeface="Noto Sans Symbols"/>
              <a:buNone/>
              <a:defRPr/>
            </a:pPr>
            <a:endParaRPr sz="1000"/>
          </a:p>
          <a:p>
            <a:pPr marL="342900" lvl="0" indent="-306000" algn="l">
              <a:spcBef>
                <a:spcPts val="1080"/>
              </a:spcBef>
              <a:spcAft>
                <a:spcPts val="0"/>
              </a:spcAft>
              <a:buSzPts val="1680"/>
              <a:buFont typeface="Noto Sans Symbols"/>
              <a:buChar char="❑"/>
              <a:defRPr/>
            </a:pPr>
            <a:r>
              <a:rPr lang="en-US" sz="2400"/>
              <a:t>A more general understanding of the structure of neural networks is needed, which is why, we tried to provide insights into the consequences of a variety of choices facing the neural network practitioner, including network architecture, regularization, or batch size. </a:t>
            </a:r>
            <a:endParaRPr/>
          </a:p>
          <a:p>
            <a:pPr marL="342900" lvl="0" indent="-261550" algn="l">
              <a:spcBef>
                <a:spcPts val="800"/>
              </a:spcBef>
              <a:spcAft>
                <a:spcPts val="0"/>
              </a:spcAft>
              <a:buSzPts val="700"/>
              <a:buFont typeface="Noto Sans Symbols"/>
              <a:buNone/>
              <a:defRPr/>
            </a:pPr>
            <a:endParaRPr sz="1000"/>
          </a:p>
          <a:p>
            <a:pPr marL="342900" lvl="0" indent="-306000" algn="l">
              <a:spcBef>
                <a:spcPts val="1080"/>
              </a:spcBef>
              <a:spcAft>
                <a:spcPts val="0"/>
              </a:spcAft>
              <a:buSzPts val="1680"/>
              <a:buFont typeface="Noto Sans Symbols"/>
              <a:buChar char="❑"/>
              <a:defRPr/>
            </a:pPr>
            <a:r>
              <a:rPr lang="en-US" sz="2400"/>
              <a:t>E</a:t>
            </a:r>
            <a:r>
              <a:rPr lang="en-US" sz="2400"/>
              <a:t>ffective visualization, when coupled with continued advances in theory, should help understanding how the choice of architecture and parameters can influence the optimization of neural networks.</a:t>
            </a:r>
            <a:endParaRPr/>
          </a:p>
        </p:txBody>
      </p:sp>
      <p:sp>
        <p:nvSpPr>
          <p:cNvPr id="6" name="Google Shape;393;p48" hidden="0"/>
          <p:cNvSpPr>
            <a:spLocks noAdjustHandles="0" noChangeArrowheads="0"/>
          </p:cNvSpPr>
          <p:nvPr isPhoto="0" userDrawn="0">
            <p:ph type="sldNum" idx="12" hasCustomPrompt="0"/>
          </p:nvPr>
        </p:nvSpPr>
        <p:spPr bwMode="auto">
          <a:xfrm>
            <a:off x="10514010" y="5883275"/>
            <a:ext cx="75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defRPr/>
            </a:pPr>
            <a:r>
              <a:rPr lang="en-US"/>
              <a:t>30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399;p49" hidden="0"/>
          <p:cNvSpPr>
            <a:spLocks noAdjustHandles="0" noChangeArrowheads="0"/>
          </p:cNvSpPr>
          <p:nvPr isPhoto="0" userDrawn="0">
            <p:ph type="title" hasCustomPrompt="0"/>
          </p:nvPr>
        </p:nvSpPr>
        <p:spPr bwMode="auto">
          <a:xfrm>
            <a:off x="913795" y="609600"/>
            <a:ext cx="10353900" cy="970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/>
              <a:t>Models Trained</a:t>
            </a:r>
            <a:endParaRPr/>
          </a:p>
        </p:txBody>
      </p:sp>
      <p:graphicFrame>
        <p:nvGraphicFramePr>
          <p:cNvPr id="5" name="Google Shape;400;p49" hidden="0"/>
          <p:cNvGraphicFramePr>
            <a:graphicFrameLocks xmlns:a="http://schemas.openxmlformats.org/drawingml/2006/main"/>
          </p:cNvGraphicFramePr>
          <p:nvPr isPhoto="0" userDrawn="0"/>
        </p:nvGraphicFramePr>
        <p:xfrm>
          <a:off x="947250" y="1702025"/>
          <a:ext cx="3000000" cy="3000000"/>
        </p:xfrm>
        <a:graphic>
          <a:graphicData uri="http://schemas.openxmlformats.org/drawingml/2006/table">
            <a:tbl>
              <a:tblPr firstRow="0" firstCol="0" lastRow="0" lastCol="0" bandRow="0" bandCol="0">
                <a:tableStyleId>{DFFEF935-469F-F8F4-AB9D-8CE3E2B8410A}</a:tableStyleId>
                <a:noFill/>
              </a:tblPr>
              <a:tblGrid>
                <a:gridCol w="806025"/>
                <a:gridCol w="4337475"/>
                <a:gridCol w="2571750"/>
                <a:gridCol w="2571750"/>
              </a:tblGrid>
              <a:tr h="381000">
                <a:tc>
                  <a:txBody>
                    <a:bodyPr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S.No.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Architecture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Dataset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Reference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1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CNN - 1 CONV layer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MNIST, CIFAR-10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Slide 8,9,10,13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2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CNN - 3 CONV layer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CIFAR-10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Slide </a:t>
                      </a: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23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3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Feed forward - 16 layers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MNIST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Slide </a:t>
                      </a: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14,15,23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4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Feed forward - 16 layers, 1 skip connection from layer 2 to layer 14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MNIST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Slide </a:t>
                      </a: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17,18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5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RNN - 1 layer sequence length = 30, hidden dimension = 120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Shakespeare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Slide </a:t>
                      </a: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25,26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6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Feed forward - 1 layer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Seismic bumps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Slide </a:t>
                      </a: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12,28,29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7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F</a:t>
                      </a: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eed forward - 3 layers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Seismic bumps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Slide </a:t>
                      </a: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12,28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6" name="Google Shape;401;p49" hidden="0"/>
          <p:cNvSpPr>
            <a:spLocks noAdjustHandles="0" noChangeArrowheads="0"/>
          </p:cNvSpPr>
          <p:nvPr isPhoto="0" userDrawn="0">
            <p:ph type="sldNum" idx="12" hasCustomPrompt="0"/>
          </p:nvPr>
        </p:nvSpPr>
        <p:spPr bwMode="auto">
          <a:xfrm>
            <a:off x="10514010" y="5883275"/>
            <a:ext cx="75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defRPr/>
            </a:pPr>
            <a:r>
              <a:rPr lang="en-US"/>
              <a:t>31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406;p50" hidden="0"/>
          <p:cNvSpPr>
            <a:spLocks noAdjustHandles="0" noChangeArrowheads="0"/>
          </p:cNvSpPr>
          <p:nvPr isPhoto="0" userDrawn="0">
            <p:ph type="title" hasCustomPrompt="0"/>
          </p:nvPr>
        </p:nvSpPr>
        <p:spPr bwMode="auto">
          <a:xfrm>
            <a:off x="913795" y="609600"/>
            <a:ext cx="10353761" cy="97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Lustria"/>
              <a:buNone/>
              <a:defRPr/>
            </a:pPr>
            <a:r>
              <a:rPr lang="en-US" sz="4800"/>
              <a:t>References</a:t>
            </a:r>
            <a:endParaRPr sz="4800"/>
          </a:p>
        </p:txBody>
      </p:sp>
      <p:sp>
        <p:nvSpPr>
          <p:cNvPr id="5" name="Google Shape;407;p50" hidden="0"/>
          <p:cNvSpPr>
            <a:spLocks noAdjustHandles="0" noChangeArrowheads="0"/>
          </p:cNvSpPr>
          <p:nvPr isPhoto="0" userDrawn="0">
            <p:ph type="body" idx="1" hasCustomPrompt="0"/>
          </p:nvPr>
        </p:nvSpPr>
        <p:spPr bwMode="auto">
          <a:xfrm>
            <a:off x="913800" y="1580050"/>
            <a:ext cx="10353600" cy="50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900" lvl="0" indent="0" algn="l">
              <a:spcBef>
                <a:spcPts val="0"/>
              </a:spcBef>
              <a:spcAft>
                <a:spcPts val="0"/>
              </a:spcAft>
              <a:buSzPts val="1680"/>
              <a:buNone/>
              <a:defRPr/>
            </a:pPr>
            <a:r>
              <a:rPr lang="en-US" sz="2400"/>
              <a:t>[1] Paper Link: </a:t>
            </a:r>
            <a:r>
              <a:rPr lang="en-US" sz="2400" u="sng">
                <a:solidFill>
                  <a:schemeClr val="hlink"/>
                </a:solidFill>
                <a:hlinkClick r:id="rId2" tooltip=""/>
              </a:rPr>
              <a:t>https://arxiv.org/pdf/1712.09913.pdf</a:t>
            </a:r>
            <a:endParaRPr sz="2400"/>
          </a:p>
          <a:p>
            <a:pPr marL="36900" lvl="0" indent="0" algn="l">
              <a:spcBef>
                <a:spcPts val="1080"/>
              </a:spcBef>
              <a:spcAft>
                <a:spcPts val="0"/>
              </a:spcAft>
              <a:buSzPts val="1680"/>
              <a:buNone/>
              <a:defRPr/>
            </a:pPr>
            <a:r>
              <a:rPr lang="en-US" sz="2400"/>
              <a:t>[2] GitHub: </a:t>
            </a:r>
            <a:r>
              <a:rPr lang="en-US" sz="2400" u="sng">
                <a:solidFill>
                  <a:schemeClr val="hlink"/>
                </a:solidFill>
                <a:hlinkClick r:id="rId3" tooltip=""/>
              </a:rPr>
              <a:t>https://github.com/tomgoldstein/loss-landscape</a:t>
            </a:r>
            <a:endParaRPr sz="2400"/>
          </a:p>
          <a:p>
            <a:pPr marL="36900" lvl="0" indent="0" algn="l">
              <a:spcBef>
                <a:spcPts val="1080"/>
              </a:spcBef>
              <a:spcAft>
                <a:spcPts val="0"/>
              </a:spcAft>
              <a:buSzPts val="1680"/>
              <a:buNone/>
              <a:defRPr/>
            </a:pPr>
            <a:r>
              <a:rPr lang="en-US" sz="2400"/>
              <a:t>[3] ParaView: </a:t>
            </a:r>
            <a:r>
              <a:rPr lang="en-US" sz="2400" u="sng">
                <a:solidFill>
                  <a:schemeClr val="hlink"/>
                </a:solidFill>
                <a:hlinkClick r:id="rId4" tooltip=""/>
              </a:rPr>
              <a:t>https://www.paraview.org/</a:t>
            </a:r>
            <a:endParaRPr sz="2400"/>
          </a:p>
          <a:p>
            <a:pPr marL="36900" lvl="0" indent="0" algn="l">
              <a:spcBef>
                <a:spcPts val="1080"/>
              </a:spcBef>
              <a:spcAft>
                <a:spcPts val="0"/>
              </a:spcAft>
              <a:buSzPts val="1680"/>
              <a:buNone/>
              <a:defRPr/>
            </a:pPr>
            <a:r>
              <a:rPr lang="en-US" sz="2400"/>
              <a:t>[4] Visualization of learning in multilayer perceptron networks using principal component analysis. IEEE Transactions on Systems, Man, and Cybernetics.</a:t>
            </a:r>
            <a:endParaRPr/>
          </a:p>
          <a:p>
            <a:pPr marL="36900" lvl="0" indent="0" algn="l">
              <a:spcBef>
                <a:spcPts val="1080"/>
              </a:spcBef>
              <a:spcAft>
                <a:spcPts val="0"/>
              </a:spcAft>
              <a:buSzPts val="1680"/>
              <a:buNone/>
              <a:defRPr/>
            </a:pPr>
            <a:r>
              <a:rPr lang="en-US" sz="2400"/>
              <a:t>[5] Theory of deep learning ii: Landscape of the empirical risk in deep learning. arXiv preprint arXiv:1703.09833, 2017.</a:t>
            </a:r>
            <a:endParaRPr/>
          </a:p>
          <a:p>
            <a:pPr marL="36899" lvl="0" indent="0" algn="l">
              <a:spcBef>
                <a:spcPts val="1080"/>
              </a:spcBef>
              <a:spcAft>
                <a:spcPts val="0"/>
              </a:spcAft>
              <a:buSzPts val="1680"/>
              <a:buNone/>
              <a:defRPr/>
            </a:pPr>
            <a:r>
              <a:rPr lang="en-US" sz="2400"/>
              <a:t>[6] Seismic-bump dataset: </a:t>
            </a:r>
            <a:r>
              <a:rPr lang="en-US" sz="2400" u="sng">
                <a:solidFill>
                  <a:schemeClr val="hlink"/>
                </a:solidFill>
                <a:hlinkClick r:id="rId5" tooltip=""/>
              </a:rPr>
              <a:t>h</a:t>
            </a:r>
            <a:r>
              <a:rPr lang="en-US" sz="2400" u="sng">
                <a:solidFill>
                  <a:schemeClr val="hlink"/>
                </a:solidFill>
                <a:hlinkClick r:id="rId5" tooltip=""/>
              </a:rPr>
              <a:t>ttps://archive.ics.uci.edu/ml/datasets/seismic-bumps</a:t>
            </a:r>
            <a:endParaRPr sz="2400"/>
          </a:p>
        </p:txBody>
      </p:sp>
      <p:sp>
        <p:nvSpPr>
          <p:cNvPr id="6" name="Google Shape;408;p50" hidden="0"/>
          <p:cNvSpPr>
            <a:spLocks noAdjustHandles="0" noChangeArrowheads="0"/>
          </p:cNvSpPr>
          <p:nvPr isPhoto="0" userDrawn="0">
            <p:ph type="sldNum" idx="12" hasCustomPrompt="0"/>
          </p:nvPr>
        </p:nvSpPr>
        <p:spPr bwMode="auto">
          <a:xfrm>
            <a:off x="10514010" y="5883275"/>
            <a:ext cx="75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defRPr/>
            </a:pPr>
            <a:r>
              <a:rPr lang="en-US"/>
              <a:t>32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413;p51" hidden="0"/>
          <p:cNvSpPr>
            <a:spLocks noAdjustHandles="0" noChangeArrowheads="0"/>
          </p:cNvSpPr>
          <p:nvPr isPhoto="0" userDrawn="0">
            <p:ph type="ctrTitle" hasCustomPrompt="0"/>
          </p:nvPr>
        </p:nvSpPr>
        <p:spPr bwMode="auto">
          <a:xfrm>
            <a:off x="1398125" y="1900406"/>
            <a:ext cx="9440100" cy="19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Lustria"/>
              <a:buNone/>
              <a:defRPr/>
            </a:pPr>
            <a:r>
              <a:rPr lang="en-US"/>
              <a:t>Thank you for your attention!</a:t>
            </a:r>
            <a:endParaRPr/>
          </a:p>
        </p:txBody>
      </p:sp>
      <p:sp>
        <p:nvSpPr>
          <p:cNvPr id="5" name="Google Shape;414;p51" hidden="0"/>
          <p:cNvSpPr>
            <a:spLocks noAdjustHandles="0" noChangeArrowheads="0"/>
          </p:cNvSpPr>
          <p:nvPr isPhoto="0" userDrawn="0">
            <p:ph type="sldNum" idx="12" hasCustomPrompt="0"/>
          </p:nvPr>
        </p:nvSpPr>
        <p:spPr bwMode="auto">
          <a:xfrm>
            <a:off x="10514010" y="5883275"/>
            <a:ext cx="75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defRPr/>
            </a:pPr>
            <a:r>
              <a:rPr lang="en-US"/>
              <a:t>33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68;p22" hidden="0"/>
          <p:cNvSpPr>
            <a:spLocks noAdjustHandles="0" noChangeArrowheads="0"/>
          </p:cNvSpPr>
          <p:nvPr isPhoto="0" userDrawn="0">
            <p:ph type="title" hasCustomPrompt="0"/>
          </p:nvPr>
        </p:nvSpPr>
        <p:spPr bwMode="auto">
          <a:xfrm>
            <a:off x="919120" y="454675"/>
            <a:ext cx="10353900" cy="9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  <a:defRPr/>
            </a:pPr>
            <a:r>
              <a:rPr lang="en-US"/>
              <a:t>Introduction and Motivation</a:t>
            </a:r>
            <a:endParaRPr/>
          </a:p>
        </p:txBody>
      </p:sp>
      <p:sp>
        <p:nvSpPr>
          <p:cNvPr id="5" name="Google Shape;169;p22" hidden="0"/>
          <p:cNvSpPr>
            <a:spLocks noAdjustHandles="0" noChangeArrowheads="0"/>
          </p:cNvSpPr>
          <p:nvPr isPhoto="0" userDrawn="0">
            <p:ph type="body" idx="1" hasCustomPrompt="0"/>
          </p:nvPr>
        </p:nvSpPr>
        <p:spPr bwMode="auto">
          <a:xfrm>
            <a:off x="913800" y="1476950"/>
            <a:ext cx="10449600" cy="50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060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83"/>
              <a:buFont typeface="Noto Sans Symbols"/>
              <a:buChar char="❑"/>
              <a:defRPr/>
            </a:pPr>
            <a:r>
              <a:rPr lang="en-US" sz="2400"/>
              <a:t>Ideas taken</a:t>
            </a:r>
            <a:r>
              <a:rPr lang="en-US" sz="2400"/>
              <a:t> from the paper “Visualizing the Loss Landscape of Neural Nets” published in NIPS 2018</a:t>
            </a:r>
            <a:endParaRPr/>
          </a:p>
          <a:p>
            <a:pPr marL="342900" lvl="0" indent="-256660" algn="l">
              <a:lnSpc>
                <a:spcPct val="80000"/>
              </a:lnSpc>
              <a:spcBef>
                <a:spcPts val="821"/>
              </a:spcBef>
              <a:spcAft>
                <a:spcPts val="0"/>
              </a:spcAft>
              <a:buSzPts val="777"/>
              <a:buFont typeface="Noto Sans Symbols"/>
              <a:buNone/>
              <a:defRPr/>
            </a:pPr>
            <a:endParaRPr sz="800"/>
          </a:p>
          <a:p>
            <a:pPr marL="342900" lvl="0" indent="-306000" algn="l">
              <a:lnSpc>
                <a:spcPct val="80000"/>
              </a:lnSpc>
              <a:spcBef>
                <a:spcPts val="1081"/>
              </a:spcBef>
              <a:spcAft>
                <a:spcPts val="0"/>
              </a:spcAft>
              <a:buSzPts val="1683"/>
              <a:buFont typeface="Noto Sans Symbols"/>
              <a:buChar char="❑"/>
              <a:defRPr/>
            </a:pPr>
            <a:r>
              <a:rPr lang="en-US" sz="2400"/>
              <a:t>To understand the reason behind the common practices and the effects on the underlying loss landscape to know why:</a:t>
            </a:r>
            <a:endParaRPr/>
          </a:p>
          <a:p>
            <a:pPr marL="720000" lvl="1" indent="-270000" algn="l">
              <a:lnSpc>
                <a:spcPct val="80000"/>
              </a:lnSpc>
              <a:spcBef>
                <a:spcPts val="1081"/>
              </a:spcBef>
              <a:spcAft>
                <a:spcPts val="0"/>
              </a:spcAft>
              <a:buSzPts val="1683"/>
              <a:buFont typeface="Noto Sans Symbols"/>
              <a:buChar char="❑"/>
              <a:defRPr/>
            </a:pPr>
            <a:r>
              <a:rPr lang="en-US" sz="2400"/>
              <a:t>for certain network architecture design (e.g. skip connections) produce loss functions that train easier?</a:t>
            </a:r>
            <a:endParaRPr/>
          </a:p>
          <a:p>
            <a:pPr marL="720000" lvl="1" indent="-270000" algn="l">
              <a:lnSpc>
                <a:spcPct val="80000"/>
              </a:lnSpc>
              <a:spcBef>
                <a:spcPts val="1081"/>
              </a:spcBef>
              <a:spcAft>
                <a:spcPts val="0"/>
              </a:spcAft>
              <a:buSzPts val="1683"/>
              <a:buFont typeface="Noto Sans Symbols"/>
              <a:buChar char="❑"/>
              <a:defRPr/>
            </a:pPr>
            <a:r>
              <a:rPr lang="en-US" sz="2400"/>
              <a:t>well chosen training parameters (batch size, learning rate, optimizer) produce minimizers that generalize better?</a:t>
            </a:r>
            <a:endParaRPr/>
          </a:p>
          <a:p>
            <a:pPr marL="720000" lvl="1" indent="-220660" algn="l">
              <a:lnSpc>
                <a:spcPct val="80000"/>
              </a:lnSpc>
              <a:spcBef>
                <a:spcPts val="821"/>
              </a:spcBef>
              <a:spcAft>
                <a:spcPts val="0"/>
              </a:spcAft>
              <a:buSzPts val="777"/>
              <a:buFont typeface="Noto Sans Symbols"/>
              <a:buNone/>
              <a:defRPr/>
            </a:pPr>
            <a:endParaRPr sz="800"/>
          </a:p>
          <a:p>
            <a:pPr marL="342900" lvl="0" indent="-306000" algn="l">
              <a:lnSpc>
                <a:spcPct val="80000"/>
              </a:lnSpc>
              <a:spcBef>
                <a:spcPts val="1081"/>
              </a:spcBef>
              <a:spcAft>
                <a:spcPts val="0"/>
              </a:spcAft>
              <a:buSzPts val="1683"/>
              <a:buFont typeface="Noto Sans Symbols"/>
              <a:buChar char="❑"/>
              <a:defRPr/>
            </a:pPr>
            <a:r>
              <a:rPr lang="en-US" sz="2400"/>
              <a:t>Explore how network architecture affects the loss landscape, and how training parameters affect the shape of minimizers.</a:t>
            </a:r>
            <a:endParaRPr sz="2050"/>
          </a:p>
        </p:txBody>
      </p:sp>
      <p:sp>
        <p:nvSpPr>
          <p:cNvPr id="6" name="Google Shape;170;p22" hidden="0"/>
          <p:cNvSpPr>
            <a:spLocks noAdjustHandles="0" noChangeArrowheads="0"/>
          </p:cNvSpPr>
          <p:nvPr isPhoto="0" userDrawn="0">
            <p:ph type="sldNum" idx="12" hasCustomPrompt="0"/>
          </p:nvPr>
        </p:nvSpPr>
        <p:spPr bwMode="auto">
          <a:xfrm>
            <a:off x="10514010" y="5883275"/>
            <a:ext cx="75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defRPr/>
            </a:pPr>
            <a:r>
              <a:rPr lang="en-US"/>
              <a:t>4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75;p23" hidden="0"/>
          <p:cNvSpPr>
            <a:spLocks noAdjustHandles="0" noChangeArrowheads="0"/>
          </p:cNvSpPr>
          <p:nvPr isPhoto="0" userDrawn="0">
            <p:ph type="ctrTitle" hasCustomPrompt="0"/>
          </p:nvPr>
        </p:nvSpPr>
        <p:spPr bwMode="auto">
          <a:xfrm>
            <a:off x="1388980" y="2354756"/>
            <a:ext cx="9440034" cy="1828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Lustria"/>
              <a:buNone/>
              <a:defRPr/>
            </a:pPr>
            <a:r>
              <a:rPr lang="en-US"/>
              <a:t>Loss Function Visualization Technique</a:t>
            </a:r>
            <a:endParaRPr/>
          </a:p>
        </p:txBody>
      </p:sp>
      <p:sp>
        <p:nvSpPr>
          <p:cNvPr id="5" name="Google Shape;176;p23" hidden="0"/>
          <p:cNvSpPr>
            <a:spLocks noAdjustHandles="0" noChangeArrowheads="0"/>
          </p:cNvSpPr>
          <p:nvPr isPhoto="0" userDrawn="0">
            <p:ph type="sldNum" idx="12" hasCustomPrompt="0"/>
          </p:nvPr>
        </p:nvSpPr>
        <p:spPr bwMode="auto">
          <a:xfrm>
            <a:off x="10514010" y="5883275"/>
            <a:ext cx="75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defRPr/>
            </a:pPr>
            <a:r>
              <a:rPr lang="en-US"/>
              <a:t>5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82;p24" hidden="0"/>
          <p:cNvSpPr>
            <a:spLocks noAdjustHandles="0" noChangeArrowheads="0"/>
          </p:cNvSpPr>
          <p:nvPr isPhoto="0" userDrawn="0">
            <p:ph type="title" hasCustomPrompt="0"/>
          </p:nvPr>
        </p:nvSpPr>
        <p:spPr bwMode="auto">
          <a:xfrm>
            <a:off x="913795" y="609600"/>
            <a:ext cx="10353761" cy="97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  <a:defRPr/>
            </a:pPr>
            <a:r>
              <a:rPr lang="en-US"/>
              <a:t>Loss Function Visualization Technique</a:t>
            </a:r>
            <a:endParaRPr/>
          </a:p>
        </p:txBody>
      </p:sp>
      <p:sp>
        <p:nvSpPr>
          <p:cNvPr id="5" name="Google Shape;183;p24" hidden="0"/>
          <p:cNvSpPr>
            <a:spLocks noAdjustHandles="0" noChangeArrowheads="0"/>
          </p:cNvSpPr>
          <p:nvPr isPhoto="0" userDrawn="0">
            <p:ph type="body" idx="1" hasCustomPrompt="0"/>
          </p:nvPr>
        </p:nvSpPr>
        <p:spPr bwMode="auto">
          <a:xfrm>
            <a:off x="913795" y="1732449"/>
            <a:ext cx="10353761" cy="4502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900" lvl="0" indent="0" algn="l">
              <a:spcBef>
                <a:spcPts val="0"/>
              </a:spcBef>
              <a:spcAft>
                <a:spcPts val="0"/>
              </a:spcAft>
              <a:buSzPts val="1680"/>
              <a:buNone/>
              <a:defRPr/>
            </a:pPr>
            <a:r>
              <a:rPr lang="en-US" sz="2400"/>
              <a:t>Steps taken:</a:t>
            </a:r>
            <a:endParaRPr/>
          </a:p>
          <a:p>
            <a:pPr marL="342900" lvl="0" indent="-306000" algn="l">
              <a:spcBef>
                <a:spcPts val="1080"/>
              </a:spcBef>
              <a:spcAft>
                <a:spcPts val="0"/>
              </a:spcAft>
              <a:buSzPts val="1680"/>
              <a:buFont typeface="Noto Sans Symbols"/>
              <a:buChar char="❑"/>
              <a:defRPr/>
            </a:pPr>
            <a:r>
              <a:rPr lang="en-US" sz="2400"/>
              <a:t>Chooses two direction vectors, δ and η </a:t>
            </a:r>
            <a:r>
              <a:rPr lang="en-US" sz="2400"/>
              <a:t>to plot the 2D (surface) case</a:t>
            </a:r>
            <a:endParaRPr/>
          </a:p>
          <a:p>
            <a:pPr marL="342900" lvl="0" indent="0" algn="ctr">
              <a:spcBef>
                <a:spcPts val="1080"/>
              </a:spcBef>
              <a:spcAft>
                <a:spcPts val="0"/>
              </a:spcAft>
              <a:buNone/>
              <a:defRPr/>
            </a:pPr>
            <a:r>
              <a:rPr lang="en-US" sz="2600">
                <a:solidFill>
                  <a:srgbClr val="FFFF00"/>
                </a:solidFill>
              </a:rPr>
              <a:t>f(α, β) = L(θ∗ + αδ + βη) </a:t>
            </a:r>
            <a:endParaRPr sz="2600"/>
          </a:p>
          <a:p>
            <a:pPr marL="342900" lvl="0" indent="-306000" algn="l">
              <a:spcBef>
                <a:spcPts val="1080"/>
              </a:spcBef>
              <a:spcAft>
                <a:spcPts val="0"/>
              </a:spcAft>
              <a:buSzPts val="1680"/>
              <a:buFont typeface="Noto Sans Symbols"/>
              <a:buChar char="❑"/>
              <a:defRPr/>
            </a:pPr>
            <a:r>
              <a:rPr lang="en-US" sz="2400"/>
              <a:t>We then use this newly formed f(α, β) to:</a:t>
            </a:r>
            <a:endParaRPr/>
          </a:p>
          <a:p>
            <a:pPr marL="720000" lvl="1" indent="-270000" algn="l">
              <a:spcBef>
                <a:spcPts val="1080"/>
              </a:spcBef>
              <a:spcAft>
                <a:spcPts val="0"/>
              </a:spcAft>
              <a:buSzPts val="1680"/>
              <a:buFont typeface="Noto Sans Symbols"/>
              <a:buChar char="❑"/>
              <a:defRPr/>
            </a:pPr>
            <a:r>
              <a:rPr lang="en-US" sz="2400"/>
              <a:t>explore the trajectories of different minimization methods.</a:t>
            </a:r>
            <a:endParaRPr/>
          </a:p>
          <a:p>
            <a:pPr marL="720000" lvl="1" indent="-270000" algn="l">
              <a:spcBef>
                <a:spcPts val="1080"/>
              </a:spcBef>
              <a:spcAft>
                <a:spcPts val="0"/>
              </a:spcAft>
              <a:buSzPts val="1680"/>
              <a:buFont typeface="Noto Sans Symbols"/>
              <a:buChar char="❑"/>
              <a:defRPr/>
            </a:pPr>
            <a:r>
              <a:rPr lang="en-US" sz="2400"/>
              <a:t>show that different optimization algorithms find different local minima within the 2D projected space</a:t>
            </a:r>
            <a:endParaRPr sz="2400"/>
          </a:p>
          <a:p>
            <a:pPr marL="342900" lvl="0" indent="-306000" algn="l">
              <a:spcBef>
                <a:spcPts val="1080"/>
              </a:spcBef>
              <a:spcAft>
                <a:spcPts val="0"/>
              </a:spcAft>
              <a:buSzPts val="1680"/>
              <a:buFont typeface="Noto Sans Symbols"/>
              <a:buChar char="❑"/>
              <a:defRPr/>
            </a:pPr>
            <a:r>
              <a:rPr lang="en-US" sz="2400"/>
              <a:t>Used high-resolution visualizations over large slices of weight space to visualize how network design affects non-convex structure</a:t>
            </a:r>
            <a:endParaRPr sz="2400"/>
          </a:p>
        </p:txBody>
      </p:sp>
      <p:sp>
        <p:nvSpPr>
          <p:cNvPr id="6" name="Google Shape;184;p24" hidden="0"/>
          <p:cNvSpPr>
            <a:spLocks noAdjustHandles="0" noChangeArrowheads="0"/>
          </p:cNvSpPr>
          <p:nvPr isPhoto="0" userDrawn="0">
            <p:ph type="sldNum" idx="12" hasCustomPrompt="0"/>
          </p:nvPr>
        </p:nvSpPr>
        <p:spPr bwMode="auto">
          <a:xfrm>
            <a:off x="10514010" y="5883275"/>
            <a:ext cx="75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defRPr/>
            </a:pPr>
            <a:r>
              <a:rPr lang="en-US"/>
              <a:t>6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89;p25" hidden="0"/>
          <p:cNvSpPr>
            <a:spLocks noAdjustHandles="0" noChangeArrowheads="0"/>
          </p:cNvSpPr>
          <p:nvPr isPhoto="0" userDrawn="0">
            <p:ph type="ctrTitle" hasCustomPrompt="0"/>
          </p:nvPr>
        </p:nvSpPr>
        <p:spPr bwMode="auto">
          <a:xfrm>
            <a:off x="1398125" y="2363900"/>
            <a:ext cx="94401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Lustria"/>
              <a:buNone/>
              <a:defRPr/>
            </a:pPr>
            <a:r>
              <a:rPr lang="en-US"/>
              <a:t>Effect of Regularization on loss landscape</a:t>
            </a:r>
            <a:endParaRPr/>
          </a:p>
        </p:txBody>
      </p:sp>
      <p:sp>
        <p:nvSpPr>
          <p:cNvPr id="5" name="Google Shape;190;p25" hidden="0"/>
          <p:cNvSpPr>
            <a:spLocks noAdjustHandles="0" noChangeArrowheads="0"/>
          </p:cNvSpPr>
          <p:nvPr isPhoto="0" userDrawn="0">
            <p:ph type="sldNum" idx="12" hasCustomPrompt="0"/>
          </p:nvPr>
        </p:nvSpPr>
        <p:spPr bwMode="auto">
          <a:xfrm>
            <a:off x="10514010" y="5883275"/>
            <a:ext cx="75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defRPr/>
            </a:pPr>
            <a:r>
              <a:rPr lang="en-US"/>
              <a:t>7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95;p26" hidden="0"/>
          <p:cNvSpPr>
            <a:spLocks noAdjustHandles="0" noChangeArrowheads="0"/>
          </p:cNvSpPr>
          <p:nvPr isPhoto="0" userDrawn="0">
            <p:ph type="title" hasCustomPrompt="0"/>
          </p:nvPr>
        </p:nvSpPr>
        <p:spPr bwMode="auto">
          <a:xfrm>
            <a:off x="919045" y="329071"/>
            <a:ext cx="10353900" cy="9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  <a:defRPr/>
            </a:pPr>
            <a:r>
              <a:rPr lang="en-US"/>
              <a:t>Without </a:t>
            </a:r>
            <a:r>
              <a:rPr lang="en-US"/>
              <a:t>Regularization</a:t>
            </a:r>
            <a:endParaRPr/>
          </a:p>
        </p:txBody>
      </p:sp>
      <p:pic>
        <p:nvPicPr>
          <p:cNvPr id="5" name="Google Shape;196;p26" hidden="0"/>
          <p:cNvPicPr/>
          <p:nvPr isPhoto="0" userDrawn="0"/>
        </p:nvPicPr>
        <p:blipFill>
          <a:blip r:embed="rId2"/>
          <a:stretch/>
        </p:blipFill>
        <p:spPr bwMode="auto">
          <a:xfrm>
            <a:off x="1012000" y="1452625"/>
            <a:ext cx="4410354" cy="289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97;p26" hidden="0"/>
          <p:cNvPicPr/>
          <p:nvPr isPhoto="0" userDrawn="0"/>
        </p:nvPicPr>
        <p:blipFill>
          <a:blip r:embed="rId3"/>
          <a:stretch/>
        </p:blipFill>
        <p:spPr bwMode="auto">
          <a:xfrm>
            <a:off x="6381352" y="1452625"/>
            <a:ext cx="4329298" cy="289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98;p26" hidden="0"/>
          <p:cNvPicPr/>
          <p:nvPr isPhoto="0" userDrawn="0"/>
        </p:nvPicPr>
        <p:blipFill>
          <a:blip r:embed="rId4"/>
          <a:srcRect l="24803" t="18566" r="23780" b="17828"/>
          <a:stretch/>
        </p:blipFill>
        <p:spPr bwMode="auto">
          <a:xfrm>
            <a:off x="3747675" y="4227724"/>
            <a:ext cx="4561002" cy="285062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99;p26" hidden="0"/>
          <p:cNvSpPr>
            <a:spLocks noAdjustHandles="0" noChangeArrowheads="0"/>
          </p:cNvSpPr>
          <p:nvPr isPhoto="0" userDrawn="0">
            <p:ph type="sldNum" idx="12" hasCustomPrompt="0"/>
          </p:nvPr>
        </p:nvSpPr>
        <p:spPr bwMode="auto">
          <a:xfrm>
            <a:off x="10514010" y="5883275"/>
            <a:ext cx="75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defRPr/>
            </a:pPr>
            <a:r>
              <a:rPr lang="en-US"/>
              <a:t>8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04;p27" hidden="0"/>
          <p:cNvSpPr>
            <a:spLocks noAdjustHandles="0" noChangeArrowheads="0"/>
          </p:cNvSpPr>
          <p:nvPr isPhoto="0" userDrawn="0">
            <p:ph type="title" hasCustomPrompt="0"/>
          </p:nvPr>
        </p:nvSpPr>
        <p:spPr bwMode="auto">
          <a:xfrm>
            <a:off x="919045" y="380720"/>
            <a:ext cx="10353900" cy="9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  <a:defRPr/>
            </a:pPr>
            <a:r>
              <a:rPr lang="en-US"/>
              <a:t>With L1 Regularization</a:t>
            </a:r>
            <a:endParaRPr/>
          </a:p>
        </p:txBody>
      </p:sp>
      <p:pic>
        <p:nvPicPr>
          <p:cNvPr id="5" name="Google Shape;205;p27" hidden="0"/>
          <p:cNvPicPr/>
          <p:nvPr isPhoto="0" userDrawn="0"/>
        </p:nvPicPr>
        <p:blipFill>
          <a:blip r:embed="rId2"/>
          <a:stretch/>
        </p:blipFill>
        <p:spPr bwMode="auto">
          <a:xfrm>
            <a:off x="919049" y="1472625"/>
            <a:ext cx="4464350" cy="292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06;p27" hidden="0"/>
          <p:cNvPicPr/>
          <p:nvPr isPhoto="0" userDrawn="0"/>
        </p:nvPicPr>
        <p:blipFill>
          <a:blip r:embed="rId3"/>
          <a:stretch/>
        </p:blipFill>
        <p:spPr bwMode="auto">
          <a:xfrm>
            <a:off x="6172700" y="1472625"/>
            <a:ext cx="4382277" cy="292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07;p27" hidden="0"/>
          <p:cNvPicPr/>
          <p:nvPr isPhoto="0" userDrawn="0"/>
        </p:nvPicPr>
        <p:blipFill>
          <a:blip r:embed="rId4"/>
          <a:srcRect l="24211" t="22810" r="26123" b="20908"/>
          <a:stretch/>
        </p:blipFill>
        <p:spPr bwMode="auto">
          <a:xfrm>
            <a:off x="3449625" y="4402350"/>
            <a:ext cx="4546249" cy="26029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08;p27" hidden="0"/>
          <p:cNvSpPr>
            <a:spLocks noAdjustHandles="0" noChangeArrowheads="0"/>
          </p:cNvSpPr>
          <p:nvPr isPhoto="0" userDrawn="0">
            <p:ph type="sldNum" idx="12" hasCustomPrompt="0"/>
          </p:nvPr>
        </p:nvSpPr>
        <p:spPr bwMode="auto">
          <a:xfrm>
            <a:off x="10514010" y="5883275"/>
            <a:ext cx="75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defRPr/>
            </a:pPr>
            <a:r>
              <a:rPr lang="en-US"/>
              <a:t>9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Slate">
  <a:themeElements>
    <a:clrScheme name="Blue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ONLYOFFICE/5.2.4.16</Application>
  <PresentationFormat>On-screen Show (4:3)</PresentationFormat>
  <Paragraphs>0</Paragraphs>
  <Slides>33</Slides>
  <Notes>33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LinksUpToDate>0</LinksUpToDate>
  <SharedDoc>0</SharedDoc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/>
  <cp:lastModifiedBy/>
</cp:coreProperties>
</file>